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9"/>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4" r:id="rId27"/>
    <p:sldId id="283" r:id="rId28"/>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1B7ED83-A23D-412B-B33E-E2A0E382951C}" type="datetimeFigureOut">
              <a:rPr lang="pl-PL" smtClean="0"/>
              <a:t>2018-06-13</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D65CC38-B438-4DAD-92D8-CCA1D822A946}" type="slidenum">
              <a:rPr lang="pl-PL" smtClean="0"/>
              <a:t>‹#›</a:t>
            </a:fld>
            <a:endParaRPr lang="pl-PL"/>
          </a:p>
        </p:txBody>
      </p:sp>
    </p:spTree>
    <p:extLst>
      <p:ext uri="{BB962C8B-B14F-4D97-AF65-F5344CB8AC3E}">
        <p14:creationId xmlns:p14="http://schemas.microsoft.com/office/powerpoint/2010/main" val="573061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D17CEB0-CCE3-4122-AA2D-129703A27DD5}" type="datetime1">
              <a:rPr lang="pl-PL" smtClean="0"/>
              <a:t>2018-06-13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0223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FABD407-4C30-42EA-9187-8D677D98A49D}" type="datetime1">
              <a:rPr lang="pl-PL" smtClean="0"/>
              <a:t>2018-06-13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379479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34C4A4B-B5C5-4E8E-8164-ADEF39CDE83B}" type="datetime1">
              <a:rPr lang="pl-PL" smtClean="0"/>
              <a:t>2018-06-13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354440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77FA09-86E6-42DE-8321-55A09BF74F1C}" type="datetime1">
              <a:rPr lang="pl-PL" smtClean="0"/>
              <a:t>2018-06-13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954154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18BB20F2-D490-4735-97AE-77C95F6D9233}" type="datetime1">
              <a:rPr lang="pl-PL" smtClean="0"/>
              <a:t>2018-06-13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426084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E0772FE-50C9-41A0-9ADA-EF690CF9F888}" type="datetime1">
              <a:rPr lang="pl-PL" smtClean="0"/>
              <a:t>2018-06-13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143317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8372DE9-E9AF-4807-97E8-7BE2DF9C2796}" type="datetime1">
              <a:rPr lang="pl-PL" smtClean="0"/>
              <a:t>2018-06-13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30815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1D1D55B8-B674-4F11-B713-70AF0D69EAE2}" type="datetime1">
              <a:rPr lang="pl-PL" smtClean="0"/>
              <a:t>2018-06-13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840512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6CE6991-8A21-413C-8960-B6439A3FF5D1}" type="datetime1">
              <a:rPr lang="pl-PL" smtClean="0"/>
              <a:t>2018-06-13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0438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11CF19A-1AD0-43E4-91AA-F6E9687ED3DC}" type="datetime1">
              <a:rPr lang="pl-PL" smtClean="0"/>
              <a:t>2018-06-13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18544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D518542-948E-4D1A-AAE6-18B601BDE6B1}" type="datetime1">
              <a:rPr lang="pl-PL" smtClean="0"/>
              <a:t>2018-06-13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4221686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D221E6-5B01-40FF-8A86-D25A5D7A7203}" type="datetime1">
              <a:rPr lang="pl-PL" smtClean="0"/>
              <a:t>2018-06-13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2395897927"/>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1340768"/>
            <a:ext cx="7772400" cy="794519"/>
          </a:xfrm>
        </p:spPr>
        <p:txBody>
          <a:bodyPr>
            <a:normAutofit/>
          </a:bodyPr>
          <a:lstStyle/>
          <a:p>
            <a:r>
              <a:rPr lang="pl-PL" sz="2400" dirty="0" smtClean="0"/>
              <a:t>MODUŁ V</a:t>
            </a:r>
            <a:endParaRPr lang="pl-PL" sz="2400" dirty="0"/>
          </a:p>
        </p:txBody>
      </p:sp>
      <p:sp>
        <p:nvSpPr>
          <p:cNvPr id="3" name="Podtytuł 2"/>
          <p:cNvSpPr>
            <a:spLocks noGrp="1"/>
          </p:cNvSpPr>
          <p:nvPr>
            <p:ph type="subTitle" idx="1"/>
          </p:nvPr>
        </p:nvSpPr>
        <p:spPr>
          <a:xfrm>
            <a:off x="1043608" y="1988840"/>
            <a:ext cx="7056784" cy="3649960"/>
          </a:xfrm>
        </p:spPr>
        <p:txBody>
          <a:bodyPr>
            <a:normAutofit lnSpcReduction="10000"/>
          </a:bodyPr>
          <a:lstStyle/>
          <a:p>
            <a:r>
              <a:rPr lang="pl-PL" sz="4000" dirty="0" smtClean="0">
                <a:solidFill>
                  <a:schemeClr val="tx1"/>
                </a:solidFill>
              </a:rPr>
              <a:t>OPIEKA NAD NOWORODKIEM PRZEDWCZEŚNIE URODZONYM</a:t>
            </a:r>
          </a:p>
          <a:p>
            <a:endParaRPr lang="pl-PL" dirty="0" smtClean="0">
              <a:solidFill>
                <a:schemeClr val="tx1"/>
              </a:solidFill>
            </a:endParaRPr>
          </a:p>
          <a:p>
            <a:endParaRPr lang="pl-PL" dirty="0" smtClean="0">
              <a:solidFill>
                <a:schemeClr val="tx1"/>
              </a:solidFill>
            </a:endParaRPr>
          </a:p>
          <a:p>
            <a:endParaRPr lang="pl-PL" dirty="0" smtClean="0">
              <a:solidFill>
                <a:schemeClr val="tx1"/>
              </a:solidFill>
            </a:endParaRPr>
          </a:p>
          <a:p>
            <a:r>
              <a:rPr lang="pl-PL" dirty="0" smtClean="0">
                <a:solidFill>
                  <a:schemeClr val="tx1"/>
                </a:solidFill>
              </a:rPr>
              <a:t>Mgr Joanna Musiał</a:t>
            </a:r>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a:t>
            </a:fld>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2000" dirty="0" smtClean="0"/>
              <a:t>Tab.3  schemat wprowadzania żywienia </a:t>
            </a:r>
            <a:r>
              <a:rPr lang="pl-PL" sz="2000" dirty="0" err="1" smtClean="0"/>
              <a:t>enteralnego</a:t>
            </a:r>
            <a:r>
              <a:rPr lang="pl-PL" sz="2000" dirty="0" smtClean="0"/>
              <a:t> noworodka z masą ciała &gt; 1500g</a:t>
            </a:r>
            <a:endParaRPr lang="pl-PL" sz="2000"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268544821"/>
              </p:ext>
            </p:extLst>
          </p:nvPr>
        </p:nvGraphicFramePr>
        <p:xfrm>
          <a:off x="457200" y="1600200"/>
          <a:ext cx="8229600" cy="4687904"/>
        </p:xfrm>
        <a:graphic>
          <a:graphicData uri="http://schemas.openxmlformats.org/drawingml/2006/table">
            <a:tbl>
              <a:tblPr firstRow="1" bandRow="1">
                <a:tableStyleId>{5C22544A-7EE6-4342-B048-85BDC9FD1C3A}</a:tableStyleId>
              </a:tblPr>
              <a:tblGrid>
                <a:gridCol w="2743200"/>
                <a:gridCol w="2743200"/>
                <a:gridCol w="2743200"/>
              </a:tblGrid>
              <a:tr h="585988">
                <a:tc>
                  <a:txBody>
                    <a:bodyPr/>
                    <a:lstStyle/>
                    <a:p>
                      <a:pPr algn="ctr"/>
                      <a:r>
                        <a:rPr lang="pl-PL" dirty="0" smtClean="0">
                          <a:solidFill>
                            <a:schemeClr val="tx1"/>
                          </a:solidFill>
                        </a:rPr>
                        <a:t>Dzień życia</a:t>
                      </a:r>
                      <a:endParaRPr lang="pl-PL" dirty="0">
                        <a:solidFill>
                          <a:schemeClr val="tx1"/>
                        </a:solidFill>
                      </a:endParaRPr>
                    </a:p>
                  </a:txBody>
                  <a:tcPr marL="88487" marR="88487"/>
                </a:tc>
                <a:tc>
                  <a:txBody>
                    <a:bodyPr/>
                    <a:lstStyle/>
                    <a:p>
                      <a:pPr algn="ctr"/>
                      <a:r>
                        <a:rPr lang="pl-PL" dirty="0" smtClean="0">
                          <a:solidFill>
                            <a:schemeClr val="tx1"/>
                          </a:solidFill>
                        </a:rPr>
                        <a:t>Dawka w ml</a:t>
                      </a:r>
                      <a:endParaRPr lang="pl-PL" dirty="0">
                        <a:solidFill>
                          <a:schemeClr val="tx1"/>
                        </a:solidFill>
                      </a:endParaRPr>
                    </a:p>
                  </a:txBody>
                  <a:tcPr marL="88487" marR="88487"/>
                </a:tc>
                <a:tc>
                  <a:txBody>
                    <a:bodyPr/>
                    <a:lstStyle/>
                    <a:p>
                      <a:pPr algn="ctr"/>
                      <a:r>
                        <a:rPr lang="pl-PL" dirty="0" smtClean="0">
                          <a:solidFill>
                            <a:schemeClr val="tx1"/>
                          </a:solidFill>
                        </a:rPr>
                        <a:t>Liczba karmień</a:t>
                      </a:r>
                      <a:r>
                        <a:rPr lang="pl-PL" baseline="0" dirty="0" smtClean="0">
                          <a:solidFill>
                            <a:schemeClr val="tx1"/>
                          </a:solidFill>
                        </a:rPr>
                        <a:t>/dobę</a:t>
                      </a:r>
                      <a:endParaRPr lang="pl-PL" dirty="0">
                        <a:solidFill>
                          <a:schemeClr val="tx1"/>
                        </a:solidFill>
                      </a:endParaRPr>
                    </a:p>
                  </a:txBody>
                  <a:tcPr marL="88487" marR="88487"/>
                </a:tc>
              </a:tr>
              <a:tr h="585988">
                <a:tc>
                  <a:txBody>
                    <a:bodyPr/>
                    <a:lstStyle/>
                    <a:p>
                      <a:pPr algn="ctr"/>
                      <a:r>
                        <a:rPr lang="pl-PL" dirty="0" smtClean="0"/>
                        <a:t>1</a:t>
                      </a:r>
                      <a:endParaRPr lang="pl-PL" dirty="0"/>
                    </a:p>
                  </a:txBody>
                  <a:tcPr marL="88487" marR="88487"/>
                </a:tc>
                <a:tc>
                  <a:txBody>
                    <a:bodyPr/>
                    <a:lstStyle/>
                    <a:p>
                      <a:pPr algn="ctr"/>
                      <a:r>
                        <a:rPr lang="pl-PL" dirty="0" smtClean="0"/>
                        <a:t>10</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2</a:t>
                      </a:r>
                      <a:endParaRPr lang="pl-PL" dirty="0"/>
                    </a:p>
                  </a:txBody>
                  <a:tcPr marL="88487" marR="88487"/>
                </a:tc>
                <a:tc>
                  <a:txBody>
                    <a:bodyPr/>
                    <a:lstStyle/>
                    <a:p>
                      <a:pPr algn="ctr"/>
                      <a:r>
                        <a:rPr lang="pl-PL" dirty="0" smtClean="0"/>
                        <a:t>20</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3</a:t>
                      </a:r>
                      <a:endParaRPr lang="pl-PL" dirty="0"/>
                    </a:p>
                  </a:txBody>
                  <a:tcPr marL="88487" marR="88487"/>
                </a:tc>
                <a:tc>
                  <a:txBody>
                    <a:bodyPr/>
                    <a:lstStyle/>
                    <a:p>
                      <a:pPr algn="ctr"/>
                      <a:r>
                        <a:rPr lang="pl-PL" dirty="0" smtClean="0"/>
                        <a:t>30</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4</a:t>
                      </a:r>
                      <a:endParaRPr lang="pl-PL" dirty="0"/>
                    </a:p>
                  </a:txBody>
                  <a:tcPr marL="88487" marR="88487"/>
                </a:tc>
                <a:tc>
                  <a:txBody>
                    <a:bodyPr/>
                    <a:lstStyle/>
                    <a:p>
                      <a:pPr algn="ctr"/>
                      <a:r>
                        <a:rPr lang="pl-PL" dirty="0" smtClean="0"/>
                        <a:t>35-40</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5</a:t>
                      </a:r>
                      <a:endParaRPr lang="pl-PL" dirty="0"/>
                    </a:p>
                  </a:txBody>
                  <a:tcPr marL="88487" marR="88487"/>
                </a:tc>
                <a:tc>
                  <a:txBody>
                    <a:bodyPr/>
                    <a:lstStyle/>
                    <a:p>
                      <a:pPr algn="ctr"/>
                      <a:r>
                        <a:rPr lang="pl-PL" dirty="0" smtClean="0"/>
                        <a:t>40-50</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6</a:t>
                      </a:r>
                      <a:endParaRPr lang="pl-PL" dirty="0"/>
                    </a:p>
                  </a:txBody>
                  <a:tcPr marL="88487" marR="88487"/>
                </a:tc>
                <a:tc>
                  <a:txBody>
                    <a:bodyPr/>
                    <a:lstStyle/>
                    <a:p>
                      <a:pPr algn="ctr"/>
                      <a:r>
                        <a:rPr lang="pl-PL" dirty="0" smtClean="0"/>
                        <a:t>50-60</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7</a:t>
                      </a:r>
                      <a:endParaRPr lang="pl-PL" dirty="0"/>
                    </a:p>
                  </a:txBody>
                  <a:tcPr marL="88487" marR="88487"/>
                </a:tc>
                <a:tc>
                  <a:txBody>
                    <a:bodyPr/>
                    <a:lstStyle/>
                    <a:p>
                      <a:pPr algn="ctr"/>
                      <a:r>
                        <a:rPr lang="pl-PL" dirty="0" smtClean="0"/>
                        <a:t>60-70</a:t>
                      </a:r>
                      <a:endParaRPr lang="pl-PL" dirty="0"/>
                    </a:p>
                  </a:txBody>
                  <a:tcPr marL="88487" marR="88487"/>
                </a:tc>
                <a:tc>
                  <a:txBody>
                    <a:bodyPr/>
                    <a:lstStyle/>
                    <a:p>
                      <a:pPr algn="ctr"/>
                      <a:r>
                        <a:rPr lang="pl-PL" dirty="0" smtClean="0"/>
                        <a:t>8</a:t>
                      </a:r>
                      <a:endParaRPr lang="pl-PL" dirty="0"/>
                    </a:p>
                  </a:txBody>
                  <a:tcPr marL="88487" marR="88487"/>
                </a:tc>
              </a:tr>
            </a:tbl>
          </a:graphicData>
        </a:graphic>
      </p:graphicFrame>
      <p:sp>
        <p:nvSpPr>
          <p:cNvPr id="3" name="Symbol zastępczy numeru slajdu 2"/>
          <p:cNvSpPr>
            <a:spLocks noGrp="1"/>
          </p:cNvSpPr>
          <p:nvPr>
            <p:ph type="sldNum" sz="quarter" idx="12"/>
          </p:nvPr>
        </p:nvSpPr>
        <p:spPr/>
        <p:txBody>
          <a:bodyPr/>
          <a:lstStyle/>
          <a:p>
            <a:fld id="{589B7C76-EFF2-4CD8-A475-4750F11B4BC6}" type="slidenum">
              <a:rPr lang="pl-PL" smtClean="0"/>
              <a:pPr/>
              <a:t>10</a:t>
            </a:fld>
            <a:endParaRPr lang="pl-P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124744"/>
            <a:ext cx="8229600" cy="5001419"/>
          </a:xfrm>
        </p:spPr>
        <p:txBody>
          <a:bodyPr>
            <a:normAutofit fontScale="62500" lnSpcReduction="20000"/>
          </a:bodyPr>
          <a:lstStyle/>
          <a:p>
            <a:pPr>
              <a:buNone/>
            </a:pPr>
            <a:r>
              <a:rPr lang="pl-PL" b="1" dirty="0" smtClean="0"/>
              <a:t>Przeciwwskazania do rozpoczęcia żywienia </a:t>
            </a:r>
            <a:r>
              <a:rPr lang="pl-PL" b="1" dirty="0" err="1" smtClean="0"/>
              <a:t>enteralnego</a:t>
            </a:r>
            <a:endParaRPr lang="pl-PL" b="1" dirty="0" smtClean="0"/>
          </a:p>
          <a:p>
            <a:pPr>
              <a:buNone/>
            </a:pPr>
            <a:endParaRPr lang="pl-PL" b="1" dirty="0" smtClean="0"/>
          </a:p>
          <a:p>
            <a:pPr>
              <a:buNone/>
            </a:pPr>
            <a:r>
              <a:rPr lang="pl-PL" dirty="0" smtClean="0"/>
              <a:t>Wśród przeciwwskazań znajdują się:</a:t>
            </a:r>
          </a:p>
          <a:p>
            <a:r>
              <a:rPr lang="pl-PL" dirty="0" smtClean="0"/>
              <a:t>• niestabilność hemodynamiczna</a:t>
            </a:r>
          </a:p>
          <a:p>
            <a:r>
              <a:rPr lang="pl-PL" dirty="0" smtClean="0"/>
              <a:t>• konieczność </a:t>
            </a:r>
            <a:r>
              <a:rPr lang="pl-PL" dirty="0" err="1" smtClean="0"/>
              <a:t>płynoterapii</a:t>
            </a:r>
            <a:r>
              <a:rPr lang="pl-PL" dirty="0" smtClean="0"/>
              <a:t> podczas resuscytacji</a:t>
            </a:r>
          </a:p>
          <a:p>
            <a:r>
              <a:rPr lang="pl-PL" dirty="0" smtClean="0"/>
              <a:t>• stosowanie dopaminy w dawce &gt;3 </a:t>
            </a:r>
            <a:r>
              <a:rPr lang="pl-PL" dirty="0" err="1" smtClean="0"/>
              <a:t>μg</a:t>
            </a:r>
            <a:r>
              <a:rPr lang="pl-PL" dirty="0" smtClean="0"/>
              <a:t>/kg/min</a:t>
            </a:r>
          </a:p>
          <a:p>
            <a:r>
              <a:rPr lang="pl-PL" dirty="0" smtClean="0"/>
              <a:t>• leczenie </a:t>
            </a:r>
            <a:r>
              <a:rPr lang="pl-PL" dirty="0" err="1" smtClean="0"/>
              <a:t>hydrokortyzonem</a:t>
            </a:r>
            <a:endParaRPr lang="pl-PL" dirty="0" smtClean="0"/>
          </a:p>
          <a:p>
            <a:r>
              <a:rPr lang="pl-PL" dirty="0" smtClean="0"/>
              <a:t>• przetrwały przewód tętniczy (PDA – patent </a:t>
            </a:r>
            <a:r>
              <a:rPr lang="pl-PL" dirty="0" err="1" smtClean="0"/>
              <a:t>ductus</a:t>
            </a:r>
            <a:r>
              <a:rPr lang="pl-PL" dirty="0" smtClean="0"/>
              <a:t> </a:t>
            </a:r>
            <a:r>
              <a:rPr lang="pl-PL" dirty="0" err="1" smtClean="0"/>
              <a:t>arteriosus</a:t>
            </a:r>
            <a:r>
              <a:rPr lang="pl-PL" dirty="0" smtClean="0"/>
              <a:t>) istotny hemodynamicznie, który wymaga leczenia </a:t>
            </a:r>
            <a:r>
              <a:rPr lang="pl-PL" dirty="0" err="1" smtClean="0"/>
              <a:t>indometacyną</a:t>
            </a:r>
            <a:r>
              <a:rPr lang="pl-PL" dirty="0" smtClean="0"/>
              <a:t> lub leczenia chirurgicznego</a:t>
            </a:r>
          </a:p>
          <a:p>
            <a:r>
              <a:rPr lang="pl-PL" dirty="0" smtClean="0"/>
              <a:t>• </a:t>
            </a:r>
            <a:r>
              <a:rPr lang="pl-PL" dirty="0" err="1" smtClean="0"/>
              <a:t>sepsa</a:t>
            </a:r>
            <a:endParaRPr lang="pl-PL" dirty="0" smtClean="0"/>
          </a:p>
          <a:p>
            <a:r>
              <a:rPr lang="pl-PL" dirty="0" smtClean="0"/>
              <a:t>• ciężka kwasica metaboliczna</a:t>
            </a:r>
          </a:p>
          <a:p>
            <a:r>
              <a:rPr lang="pl-PL" dirty="0" smtClean="0"/>
              <a:t>• niedotlenienie</a:t>
            </a:r>
          </a:p>
          <a:p>
            <a:r>
              <a:rPr lang="pl-PL" dirty="0" smtClean="0"/>
              <a:t>• wzdęcie brzucha</a:t>
            </a:r>
          </a:p>
          <a:p>
            <a:r>
              <a:rPr lang="pl-PL" dirty="0" smtClean="0"/>
              <a:t>• zaleganie treści w żołądku</a:t>
            </a:r>
          </a:p>
          <a:p>
            <a:r>
              <a:rPr lang="pl-PL" dirty="0" smtClean="0"/>
              <a:t>• niedrożność (ostry brzuch wymagający interwencji chirurgicznej).</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124744"/>
            <a:ext cx="8229600" cy="5001419"/>
          </a:xfrm>
        </p:spPr>
        <p:txBody>
          <a:bodyPr>
            <a:normAutofit fontScale="62500" lnSpcReduction="20000"/>
          </a:bodyPr>
          <a:lstStyle/>
          <a:p>
            <a:pPr>
              <a:buNone/>
            </a:pPr>
            <a:r>
              <a:rPr lang="pl-PL" sz="3500" b="1" dirty="0" smtClean="0"/>
              <a:t>Żywienie pozajelitowe</a:t>
            </a:r>
          </a:p>
          <a:p>
            <a:pPr>
              <a:buNone/>
            </a:pPr>
            <a:r>
              <a:rPr lang="pl-PL" sz="3500" b="1" dirty="0" smtClean="0"/>
              <a:t>Wskazania do żywienia pozajelitowego</a:t>
            </a:r>
          </a:p>
          <a:p>
            <a:r>
              <a:rPr lang="pl-PL" sz="3500" dirty="0" smtClean="0"/>
              <a:t>Wskazaniem do żywienia pozajelitowego są:</a:t>
            </a:r>
          </a:p>
          <a:p>
            <a:r>
              <a:rPr lang="pl-PL" sz="3500" dirty="0" smtClean="0"/>
              <a:t>• wcześniactwo</a:t>
            </a:r>
          </a:p>
          <a:p>
            <a:r>
              <a:rPr lang="pl-PL" sz="3500" dirty="0" smtClean="0"/>
              <a:t>• wady wrodzone układu pokarmowego</a:t>
            </a:r>
          </a:p>
          <a:p>
            <a:r>
              <a:rPr lang="pl-PL" sz="3500" dirty="0" smtClean="0"/>
              <a:t>• wstrząs</a:t>
            </a:r>
          </a:p>
          <a:p>
            <a:r>
              <a:rPr lang="pl-PL" sz="3500" dirty="0" smtClean="0"/>
              <a:t>• stan drgawkowy</a:t>
            </a:r>
          </a:p>
          <a:p>
            <a:r>
              <a:rPr lang="pl-PL" sz="3500" dirty="0" smtClean="0"/>
              <a:t>• okres okołooperacyjny</a:t>
            </a:r>
          </a:p>
          <a:p>
            <a:r>
              <a:rPr lang="pl-PL" sz="3500" dirty="0" smtClean="0"/>
              <a:t>• ciężki, niestabilny stan noworodka</a:t>
            </a:r>
          </a:p>
          <a:p>
            <a:r>
              <a:rPr lang="pl-PL" sz="3500" dirty="0" smtClean="0"/>
              <a:t>• niedrożność przewodu pokarmowego</a:t>
            </a:r>
          </a:p>
          <a:p>
            <a:r>
              <a:rPr lang="pl-PL" sz="3500" dirty="0" smtClean="0"/>
              <a:t>• martwicze zapalenie jelit (NEC – </a:t>
            </a:r>
            <a:r>
              <a:rPr lang="pl-PL" sz="3500" dirty="0" err="1" smtClean="0"/>
              <a:t>necrotizing</a:t>
            </a:r>
            <a:r>
              <a:rPr lang="pl-PL" sz="3500" dirty="0" smtClean="0"/>
              <a:t> </a:t>
            </a:r>
            <a:r>
              <a:rPr lang="pl-PL" sz="3500" dirty="0" err="1" smtClean="0"/>
              <a:t>enterocolitis</a:t>
            </a:r>
            <a:r>
              <a:rPr lang="pl-PL" sz="3500" dirty="0" smtClean="0"/>
              <a:t>)</a:t>
            </a:r>
          </a:p>
          <a:p>
            <a:r>
              <a:rPr lang="pl-PL" sz="3500" dirty="0" smtClean="0"/>
              <a:t>• krwawienie z przewodu pokarmowego</a:t>
            </a:r>
          </a:p>
          <a:p>
            <a:r>
              <a:rPr lang="pl-PL" sz="3500" dirty="0" smtClean="0"/>
              <a:t>• inne stany, w których żywienie przez przewód pokarmowy jest całkowicie niemożliwe lub możliwe, ale niewystarczające</a:t>
            </a:r>
            <a:r>
              <a:rPr lang="pl-PL" sz="3500" dirty="0" smtClean="0"/>
              <a:t>.</a:t>
            </a:r>
            <a:endParaRPr lang="pl-PL" sz="3500"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052736"/>
            <a:ext cx="8229600" cy="5073427"/>
          </a:xfrm>
        </p:spPr>
        <p:txBody>
          <a:bodyPr>
            <a:normAutofit fontScale="55000" lnSpcReduction="20000"/>
          </a:bodyPr>
          <a:lstStyle/>
          <a:p>
            <a:pPr>
              <a:buNone/>
            </a:pPr>
            <a:r>
              <a:rPr lang="pl-PL" sz="3500" b="1" dirty="0" smtClean="0"/>
              <a:t>Dostęp naczyniowy</a:t>
            </a:r>
          </a:p>
          <a:p>
            <a:pPr>
              <a:buNone/>
            </a:pPr>
            <a:r>
              <a:rPr lang="pl-PL" sz="3500" dirty="0" smtClean="0"/>
              <a:t>Żywienie pozajelitowe noworodka jest możliwe przez:</a:t>
            </a:r>
          </a:p>
          <a:p>
            <a:r>
              <a:rPr lang="pl-PL" sz="3500" dirty="0" smtClean="0"/>
              <a:t>• tętnicę pępowinową – dostęp nie powinien być utrzymywany dłużej niż 5 dni, nie służy do prowadzenia żywienia tylko do pobierania badań i pomiaru ciśnienia tętniczego metodą krwawą</a:t>
            </a:r>
          </a:p>
          <a:p>
            <a:r>
              <a:rPr lang="pl-PL" sz="3500" dirty="0" smtClean="0"/>
              <a:t>• żyłę pępowinową – do 14 dni (koniec cewnika pępowinowego powinien znajdować się zawsze powyżej przepony)</a:t>
            </a:r>
          </a:p>
          <a:p>
            <a:r>
              <a:rPr lang="pl-PL" sz="3500" dirty="0" smtClean="0"/>
              <a:t>• centralny dostęp żylny przez żyłę obwodową (ECC – </a:t>
            </a:r>
            <a:r>
              <a:rPr lang="pl-PL" sz="3500" dirty="0" err="1" smtClean="0"/>
              <a:t>epicutaneo-cava-catheter</a:t>
            </a:r>
            <a:r>
              <a:rPr lang="pl-PL" sz="3500" dirty="0" smtClean="0"/>
              <a:t>) – koniec cewnika powinien znajdować się w żyle głównej górnej tuż nad prawym przedsionkiem</a:t>
            </a:r>
          </a:p>
          <a:p>
            <a:r>
              <a:rPr lang="pl-PL" sz="3500" dirty="0" smtClean="0"/>
              <a:t>• przez żyłę udową (tylko w celu wyrównania ciężkiego stanu noworodka)</a:t>
            </a:r>
          </a:p>
          <a:p>
            <a:r>
              <a:rPr lang="pl-PL" sz="3500" dirty="0" smtClean="0"/>
              <a:t>• żyłę szyjną wewnętrzną (rzadko).</a:t>
            </a:r>
            <a:br>
              <a:rPr lang="pl-PL" sz="3500" dirty="0" smtClean="0"/>
            </a:br>
            <a:r>
              <a:rPr lang="pl-PL" sz="3500" dirty="0" smtClean="0"/>
              <a:t/>
            </a:r>
            <a:br>
              <a:rPr lang="pl-PL" sz="3500" dirty="0" smtClean="0"/>
            </a:br>
            <a:endParaRPr lang="pl-PL" sz="3500" dirty="0" smtClean="0"/>
          </a:p>
          <a:p>
            <a:r>
              <a:rPr lang="pl-PL" sz="3500" dirty="0" smtClean="0"/>
              <a:t>Zaleca się podawanie heparyny 0,5–1 j. na mililitr podawanego żywienia w celu utrzymania drożności naczynia</a:t>
            </a:r>
            <a:r>
              <a:rPr lang="pl-PL" sz="3500" dirty="0" smtClean="0"/>
              <a:t>.</a:t>
            </a:r>
            <a:endParaRPr lang="pl-PL" sz="3500" b="1"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323528" y="692696"/>
            <a:ext cx="8712968" cy="5448098"/>
          </a:xfrm>
        </p:spPr>
        <p:txBody>
          <a:bodyPr>
            <a:noAutofit/>
          </a:bodyPr>
          <a:lstStyle/>
          <a:p>
            <a:pPr>
              <a:spcBef>
                <a:spcPts val="0"/>
              </a:spcBef>
              <a:buNone/>
            </a:pPr>
            <a:r>
              <a:rPr lang="pl-PL" sz="1800" b="1" dirty="0" smtClean="0"/>
              <a:t>Metody żywienia</a:t>
            </a:r>
          </a:p>
          <a:p>
            <a:pPr>
              <a:spcBef>
                <a:spcPts val="0"/>
              </a:spcBef>
            </a:pPr>
            <a:r>
              <a:rPr lang="pl-PL" sz="1800" dirty="0" smtClean="0"/>
              <a:t>Żywienie pozajelitowe może być:</a:t>
            </a:r>
          </a:p>
          <a:p>
            <a:pPr>
              <a:spcBef>
                <a:spcPts val="0"/>
              </a:spcBef>
            </a:pPr>
            <a:r>
              <a:rPr lang="pl-PL" sz="1800" dirty="0" smtClean="0"/>
              <a:t>• częściowe</a:t>
            </a:r>
          </a:p>
          <a:p>
            <a:pPr>
              <a:spcBef>
                <a:spcPts val="0"/>
              </a:spcBef>
            </a:pPr>
            <a:r>
              <a:rPr lang="pl-PL" sz="1800" dirty="0" smtClean="0"/>
              <a:t>• całkowite</a:t>
            </a:r>
            <a:r>
              <a:rPr lang="pl-PL" sz="1800" dirty="0" smtClean="0"/>
              <a:t>.</a:t>
            </a:r>
            <a:endParaRPr lang="pl-PL" sz="1800" dirty="0" smtClean="0"/>
          </a:p>
          <a:p>
            <a:pPr>
              <a:spcBef>
                <a:spcPts val="0"/>
              </a:spcBef>
              <a:buNone/>
            </a:pPr>
            <a:r>
              <a:rPr lang="pl-PL" sz="1800" b="1" dirty="0" smtClean="0"/>
              <a:t>Całkowite żywienie pozajelitowe</a:t>
            </a:r>
          </a:p>
          <a:p>
            <a:pPr>
              <a:spcBef>
                <a:spcPts val="0"/>
              </a:spcBef>
            </a:pPr>
            <a:r>
              <a:rPr lang="pl-PL" sz="1800" dirty="0" smtClean="0"/>
              <a:t>Całkowite żywienie pozajelitowe (TPN – </a:t>
            </a:r>
            <a:r>
              <a:rPr lang="pl-PL" sz="1800" dirty="0" err="1" smtClean="0"/>
              <a:t>total</a:t>
            </a:r>
            <a:r>
              <a:rPr lang="pl-PL" sz="1800" dirty="0" smtClean="0"/>
              <a:t> </a:t>
            </a:r>
            <a:r>
              <a:rPr lang="pl-PL" sz="1800" dirty="0" err="1" smtClean="0"/>
              <a:t>parenteral</a:t>
            </a:r>
            <a:r>
              <a:rPr lang="pl-PL" sz="1800" dirty="0" smtClean="0"/>
              <a:t> </a:t>
            </a:r>
            <a:r>
              <a:rPr lang="pl-PL" sz="1800" dirty="0" err="1" smtClean="0"/>
              <a:t>nutrition</a:t>
            </a:r>
            <a:r>
              <a:rPr lang="pl-PL" sz="1800" dirty="0" smtClean="0"/>
              <a:t>) zapewnia pełne pokrycie kaloryczne i pełen skład mieszanki żywieniowej.  Nie wyklucza ono żywienia troficznego.</a:t>
            </a:r>
          </a:p>
          <a:p>
            <a:pPr>
              <a:spcBef>
                <a:spcPts val="0"/>
              </a:spcBef>
              <a:buNone/>
            </a:pPr>
            <a:r>
              <a:rPr lang="pl-PL" sz="1800" b="1" dirty="0" smtClean="0"/>
              <a:t>Czas rozpoczęcia żywienia</a:t>
            </a:r>
          </a:p>
          <a:p>
            <a:pPr>
              <a:spcBef>
                <a:spcPts val="0"/>
              </a:spcBef>
            </a:pPr>
            <a:r>
              <a:rPr lang="pl-PL" sz="1800" dirty="0" smtClean="0"/>
              <a:t>Żywienie noworodka trzeba rozpocząć jak najwcześniej po urodzeniu. Jeśli są wskazania do żywienia pozajelitowego, należy niezwłocznie założyć dostęp naczyniowy.</a:t>
            </a:r>
          </a:p>
          <a:p>
            <a:pPr>
              <a:spcBef>
                <a:spcPts val="0"/>
              </a:spcBef>
              <a:buNone/>
            </a:pPr>
            <a:r>
              <a:rPr lang="pl-PL" sz="1800" b="1" dirty="0" smtClean="0"/>
              <a:t>Składniki diety parenteralnej</a:t>
            </a:r>
          </a:p>
          <a:p>
            <a:pPr>
              <a:spcBef>
                <a:spcPts val="0"/>
              </a:spcBef>
            </a:pPr>
            <a:r>
              <a:rPr lang="pl-PL" sz="1800" dirty="0" smtClean="0"/>
              <a:t>Całkowite żywienie pozajelitowe obejmuje podaż:</a:t>
            </a:r>
          </a:p>
          <a:p>
            <a:pPr>
              <a:spcBef>
                <a:spcPts val="0"/>
              </a:spcBef>
            </a:pPr>
            <a:r>
              <a:rPr lang="pl-PL" sz="1800" dirty="0" smtClean="0"/>
              <a:t>• węglowodanów</a:t>
            </a:r>
          </a:p>
          <a:p>
            <a:pPr>
              <a:spcBef>
                <a:spcPts val="0"/>
              </a:spcBef>
            </a:pPr>
            <a:r>
              <a:rPr lang="pl-PL" sz="1800" dirty="0" smtClean="0"/>
              <a:t>• białka</a:t>
            </a:r>
          </a:p>
          <a:p>
            <a:pPr>
              <a:spcBef>
                <a:spcPts val="0"/>
              </a:spcBef>
            </a:pPr>
            <a:r>
              <a:rPr lang="pl-PL" sz="1800" dirty="0" smtClean="0"/>
              <a:t>• tłuszczów</a:t>
            </a:r>
          </a:p>
          <a:p>
            <a:pPr>
              <a:spcBef>
                <a:spcPts val="0"/>
              </a:spcBef>
            </a:pPr>
            <a:r>
              <a:rPr lang="pl-PL" sz="1800" dirty="0" smtClean="0"/>
              <a:t>• wody</a:t>
            </a:r>
          </a:p>
          <a:p>
            <a:pPr>
              <a:spcBef>
                <a:spcPts val="0"/>
              </a:spcBef>
            </a:pPr>
            <a:r>
              <a:rPr lang="pl-PL" sz="1800" dirty="0" smtClean="0"/>
              <a:t>• elektrolitów</a:t>
            </a:r>
          </a:p>
          <a:p>
            <a:pPr>
              <a:spcBef>
                <a:spcPts val="0"/>
              </a:spcBef>
            </a:pPr>
            <a:r>
              <a:rPr lang="pl-PL" sz="1800" dirty="0" smtClean="0"/>
              <a:t>• mikro- i makroelementów (w tym wapnia, magnezu, fosforu, pierwiastków śladowych)</a:t>
            </a:r>
          </a:p>
          <a:p>
            <a:pPr>
              <a:spcBef>
                <a:spcPts val="0"/>
              </a:spcBef>
            </a:pPr>
            <a:r>
              <a:rPr lang="pl-PL" sz="1800" dirty="0" smtClean="0"/>
              <a:t>• witamin.</a:t>
            </a:r>
          </a:p>
          <a:p>
            <a:pPr>
              <a:spcBef>
                <a:spcPts val="0"/>
              </a:spcBef>
              <a:buNone/>
            </a:pPr>
            <a:endParaRPr lang="pl-PL" sz="20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179512" y="1052736"/>
            <a:ext cx="8712968" cy="5073427"/>
          </a:xfrm>
        </p:spPr>
        <p:txBody>
          <a:bodyPr>
            <a:noAutofit/>
          </a:bodyPr>
          <a:lstStyle/>
          <a:p>
            <a:pPr>
              <a:spcBef>
                <a:spcPts val="0"/>
              </a:spcBef>
              <a:buNone/>
            </a:pPr>
            <a:r>
              <a:rPr lang="pl-PL" sz="2000" b="1" i="1" dirty="0" smtClean="0"/>
              <a:t>Węglowodany</a:t>
            </a:r>
            <a:endParaRPr lang="pl-PL" sz="2000" b="1" i="1" dirty="0" smtClean="0"/>
          </a:p>
          <a:p>
            <a:pPr>
              <a:spcBef>
                <a:spcPts val="0"/>
              </a:spcBef>
            </a:pPr>
            <a:r>
              <a:rPr lang="pl-PL" sz="2000" dirty="0" smtClean="0"/>
              <a:t>• Dożylny wlew glukozy należy rozpocząć przed upływem 2 godziny życia. Takie postępowanie zapobiega hipoglikemii.</a:t>
            </a:r>
          </a:p>
          <a:p>
            <a:pPr>
              <a:spcBef>
                <a:spcPts val="0"/>
              </a:spcBef>
            </a:pPr>
            <a:r>
              <a:rPr lang="pl-PL" sz="2000" dirty="0" smtClean="0"/>
              <a:t>• Dawka początkowa glukozy wynosi 6–8 mg/kg/min i można ją zwiększać w kolejnych dobach życia (o 0,5–1 mg/kg/min) wraz ze wzrostem tolerancji u noworodka do 10– 12 mg/kg/min.</a:t>
            </a:r>
          </a:p>
          <a:p>
            <a:pPr>
              <a:spcBef>
                <a:spcPts val="0"/>
              </a:spcBef>
            </a:pPr>
            <a:r>
              <a:rPr lang="pl-PL" sz="2000" dirty="0" smtClean="0"/>
              <a:t>• W pierwszych dobach życia należy monitorować stężenie glukozy we krwi co 3–4 godziny. Prawidłowe stężenie glukozy powinno wynosić 45–125 mg/dl.</a:t>
            </a:r>
          </a:p>
          <a:p>
            <a:pPr>
              <a:spcBef>
                <a:spcPts val="0"/>
              </a:spcBef>
            </a:pPr>
            <a:r>
              <a:rPr lang="pl-PL" sz="2000" dirty="0" smtClean="0"/>
              <a:t>• Nietolerancja glukozy u dzieci z bardzo małą masą urodzeniową stanowi wskazanie do zastosowania stałego wlewu insuliny w dawce 0,01–0,1 j./kg/h, tak aby utrzymać </a:t>
            </a:r>
            <a:r>
              <a:rPr lang="pl-PL" sz="2000" dirty="0" err="1" smtClean="0"/>
              <a:t>normoglikemię</a:t>
            </a:r>
            <a:r>
              <a:rPr lang="pl-PL" sz="2000" dirty="0" smtClean="0"/>
              <a:t> przy podaży glukozy w dawce co najmniej 6 mg/kg/min.</a:t>
            </a:r>
          </a:p>
          <a:p>
            <a:pPr>
              <a:spcBef>
                <a:spcPts val="0"/>
              </a:spcBef>
            </a:pPr>
            <a:r>
              <a:rPr lang="pl-PL" sz="2000" dirty="0" smtClean="0"/>
              <a:t>• Do naczyń obwodowych można podać 5–12,5% roztwór glukozy, do naczyń centralnych – nawet 25%.</a:t>
            </a:r>
          </a:p>
          <a:p>
            <a:pPr>
              <a:spcBef>
                <a:spcPts val="0"/>
              </a:spcBef>
            </a:pPr>
            <a:r>
              <a:rPr lang="pl-PL" sz="2000" dirty="0" smtClean="0"/>
              <a:t>• Jeśli wystąpi hiperglikemia, konieczna jest redukcja stężenia glukozy we wlewie dożylnym; podaż nie powinna jednak być niższa niż 4 mg/kg/min.</a:t>
            </a:r>
          </a:p>
          <a:p>
            <a:pPr>
              <a:spcBef>
                <a:spcPts val="0"/>
              </a:spcBef>
            </a:pPr>
            <a:r>
              <a:rPr lang="pl-PL" sz="2000" dirty="0" smtClean="0"/>
              <a:t>• Podaż węglowodanów powinna pokrywać 40–50% dziennego zapotrzebowania kalorycznego</a:t>
            </a:r>
            <a:r>
              <a:rPr lang="pl-PL" sz="2000" dirty="0" smtClean="0"/>
              <a:t>.</a:t>
            </a:r>
            <a:endParaRPr lang="pl-PL" sz="2000"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124744"/>
            <a:ext cx="8229600" cy="5001419"/>
          </a:xfrm>
        </p:spPr>
        <p:txBody>
          <a:bodyPr>
            <a:normAutofit fontScale="55000" lnSpcReduction="20000"/>
          </a:bodyPr>
          <a:lstStyle/>
          <a:p>
            <a:pPr>
              <a:buNone/>
            </a:pPr>
            <a:r>
              <a:rPr lang="pl-PL" b="1" i="1" dirty="0" smtClean="0"/>
              <a:t>Białko</a:t>
            </a:r>
          </a:p>
          <a:p>
            <a:r>
              <a:rPr lang="pl-PL" dirty="0" smtClean="0"/>
              <a:t>• Aminokwasy, podobnie jak glukozę, należy włączyć do żywienia pozajelitowego w ciągu pierwszych 2 godzin życia w dawce uzależnionej od masy urodzeniowej dziecka.</a:t>
            </a:r>
          </a:p>
          <a:p>
            <a:r>
              <a:rPr lang="pl-PL" dirty="0" smtClean="0"/>
              <a:t>• Noworodkom o masie urodzeniowej &lt;1000 g podawanie aminokwasów należy rozpoczynać od dawki 3,0–3,5 g/kg/24 h i stopniowo zwiększać podaż w kolejnych dniach o 0,5 g/kg/24 h do 4,0–4,5 g/kg/24 h aż do osiągnięcia masy ciała 1500 g.</a:t>
            </a:r>
          </a:p>
          <a:p>
            <a:r>
              <a:rPr lang="pl-PL" dirty="0" smtClean="0"/>
              <a:t>• Noworodkom o masie urodzeniowej 1000–1500 g podawanie aminokwasów należy rozpoczynać od dawki 2,5 g/kg/24 h i stopniowo zwiększać podaż w kolejnych dniach o 0,5 g/kg/24 h do 4,0 g/kg/24 h.</a:t>
            </a:r>
          </a:p>
          <a:p>
            <a:r>
              <a:rPr lang="pl-PL" dirty="0" smtClean="0"/>
              <a:t>• Noworodkom o masie urodzeniowej &gt;1500 g podawanie aminokwasów należy rozpoczynać od dawki 2,0 g/kg/24 h i stopniowo zwiększać podaż w kolejnych dniach o 0,5 g/kg/24 h do 3,5 g/kg/24 h.</a:t>
            </a:r>
          </a:p>
          <a:p>
            <a:r>
              <a:rPr lang="pl-PL" dirty="0" smtClean="0"/>
              <a:t>• Dopuszcza się rozpoczęcie podaży aminokwasów od razu w dawce 3,5–4 g/kg/24 h, pod warunkiem że noworodek nie ma kwasicy metabolicznej, a stężenie mocznika w surowicy wynosi &lt;6 </a:t>
            </a:r>
            <a:r>
              <a:rPr lang="pl-PL" dirty="0" err="1" smtClean="0"/>
              <a:t>mmol</a:t>
            </a:r>
            <a:r>
              <a:rPr lang="pl-PL" dirty="0" smtClean="0"/>
              <a:t>/l.</a:t>
            </a:r>
          </a:p>
          <a:p>
            <a:r>
              <a:rPr lang="pl-PL" dirty="0" smtClean="0"/>
              <a:t>• Zaleca się, aby nie przekraczać maksymalnej podaży białka u noworodków z ekstremalnie małą urodzeniową masą ciała &gt;4,4 g/kg/24 h.</a:t>
            </a:r>
          </a:p>
          <a:p>
            <a:r>
              <a:rPr lang="pl-PL" dirty="0" smtClean="0"/>
              <a:t>• Podaż białek powinna pokrywać 7–16% dziennego zapotrzebowania kalorycznego.</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p:txBody>
          <a:bodyPr>
            <a:normAutofit fontScale="92500" lnSpcReduction="20000"/>
          </a:bodyPr>
          <a:lstStyle/>
          <a:p>
            <a:pPr>
              <a:buNone/>
            </a:pPr>
            <a:r>
              <a:rPr lang="pl-PL" b="1" i="1" dirty="0" smtClean="0"/>
              <a:t>Tłuszcze</a:t>
            </a:r>
          </a:p>
          <a:p>
            <a:r>
              <a:rPr lang="pl-PL" dirty="0" smtClean="0"/>
              <a:t>• Emulsje tłuszczowe należy podawać początkowo w dawce 1,5 g/kg/24 h i dążyć do jej zwiększenia do 3,0 g/kg/24 h.</a:t>
            </a:r>
          </a:p>
          <a:p>
            <a:r>
              <a:rPr lang="pl-PL" dirty="0" smtClean="0"/>
              <a:t>• Wcześniaki mogą potrzebować większej podaży tłuszczów, nawet 5–7 g/kg/24 h.</a:t>
            </a:r>
          </a:p>
          <a:p>
            <a:r>
              <a:rPr lang="pl-PL" dirty="0" smtClean="0"/>
              <a:t>• Należy monitorować stężenie </a:t>
            </a:r>
            <a:r>
              <a:rPr lang="pl-PL" dirty="0" err="1" smtClean="0"/>
              <a:t>triglicerydów</a:t>
            </a:r>
            <a:r>
              <a:rPr lang="pl-PL" dirty="0" smtClean="0"/>
              <a:t> (pożądane &lt;150 mg/dl u noworodków z żółtaczką i &lt;200 mg/dl u pozostałych).</a:t>
            </a:r>
          </a:p>
          <a:p>
            <a:r>
              <a:rPr lang="pl-PL" dirty="0" smtClean="0"/>
              <a:t>• Podaż tłuszczów powinna pokrywać 40–55% dziennego zapotrzebowania kalorycznego.</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67544" y="1124744"/>
            <a:ext cx="8219256" cy="5001419"/>
          </a:xfrm>
        </p:spPr>
        <p:txBody>
          <a:bodyPr>
            <a:normAutofit fontScale="70000" lnSpcReduction="20000"/>
          </a:bodyPr>
          <a:lstStyle/>
          <a:p>
            <a:pPr>
              <a:buNone/>
            </a:pPr>
            <a:r>
              <a:rPr lang="pl-PL" b="1" i="1" dirty="0" smtClean="0"/>
              <a:t>Woda</a:t>
            </a:r>
          </a:p>
          <a:p>
            <a:pPr>
              <a:buNone/>
            </a:pPr>
            <a:r>
              <a:rPr lang="pl-PL" dirty="0" smtClean="0"/>
              <a:t>Tabela 4. Podaż płynów w pierwszych dobach życia noworodka (mililitry)</a:t>
            </a:r>
          </a:p>
          <a:p>
            <a:pPr>
              <a:buNone/>
            </a:pPr>
            <a:endParaRPr lang="pl-PL" dirty="0" smtClean="0"/>
          </a:p>
          <a:p>
            <a:r>
              <a:rPr lang="pl-PL" dirty="0" smtClean="0"/>
              <a:t>Podstawowe zapotrzebowanie płynowe noworodka przedstawia tabela 5. Zapotrzebowanie płynowe i elektrolitowe jest inne w przypadku wcześniaka i noworodka donoszonego.</a:t>
            </a:r>
          </a:p>
          <a:p>
            <a:pPr>
              <a:buNone/>
            </a:pPr>
            <a:endParaRPr lang="pl-PL" dirty="0" smtClean="0"/>
          </a:p>
          <a:p>
            <a:r>
              <a:rPr lang="pl-PL" b="1" i="1" dirty="0" smtClean="0"/>
              <a:t>Elektrolity</a:t>
            </a:r>
          </a:p>
          <a:p>
            <a:r>
              <a:rPr lang="pl-PL" dirty="0" smtClean="0"/>
              <a:t>U noworodków niezależnie od stopnia dojrzałości suplementacja przy żywieniu pozajelitowym powinna wynosić:</a:t>
            </a:r>
          </a:p>
          <a:p>
            <a:r>
              <a:rPr lang="pl-PL" dirty="0" smtClean="0"/>
              <a:t>• Na</a:t>
            </a:r>
            <a:r>
              <a:rPr lang="pl-PL" baseline="30000" dirty="0" smtClean="0"/>
              <a:t>+</a:t>
            </a:r>
            <a:r>
              <a:rPr lang="pl-PL" dirty="0" smtClean="0"/>
              <a:t> 2–4 </a:t>
            </a:r>
            <a:r>
              <a:rPr lang="pl-PL" dirty="0" err="1" smtClean="0"/>
              <a:t>mmol</a:t>
            </a:r>
            <a:r>
              <a:rPr lang="pl-PL" dirty="0" smtClean="0"/>
              <a:t>/kg/24 h (pożądane stężenie we krwi 135–140 </a:t>
            </a:r>
            <a:r>
              <a:rPr lang="pl-PL" dirty="0" err="1" smtClean="0"/>
              <a:t>mmol</a:t>
            </a:r>
            <a:r>
              <a:rPr lang="pl-PL" dirty="0" smtClean="0"/>
              <a:t>/l)</a:t>
            </a:r>
          </a:p>
          <a:p>
            <a:r>
              <a:rPr lang="pl-PL" dirty="0" smtClean="0"/>
              <a:t>• K</a:t>
            </a:r>
            <a:r>
              <a:rPr lang="pl-PL" baseline="30000" dirty="0" smtClean="0"/>
              <a:t>+</a:t>
            </a:r>
            <a:r>
              <a:rPr lang="pl-PL" dirty="0" smtClean="0"/>
              <a:t> 1–2 </a:t>
            </a:r>
            <a:r>
              <a:rPr lang="pl-PL" dirty="0" err="1" smtClean="0"/>
              <a:t>mmol</a:t>
            </a:r>
            <a:r>
              <a:rPr lang="pl-PL" dirty="0" smtClean="0"/>
              <a:t>/kg/24 h (pożądane stężenie we krwi 4,0–5,0 </a:t>
            </a:r>
            <a:r>
              <a:rPr lang="pl-PL" dirty="0" err="1" smtClean="0"/>
              <a:t>mmol</a:t>
            </a:r>
            <a:r>
              <a:rPr lang="pl-PL" dirty="0" smtClean="0"/>
              <a:t>/l).</a:t>
            </a:r>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2000" dirty="0" smtClean="0"/>
              <a:t>Tab. 4    Podaż płynów w pierwszych dobach życia noworodka w ml</a:t>
            </a:r>
            <a:endParaRPr lang="pl-PL" sz="2000"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086334909"/>
              </p:ext>
            </p:extLst>
          </p:nvPr>
        </p:nvGraphicFramePr>
        <p:xfrm>
          <a:off x="457200" y="1600200"/>
          <a:ext cx="8229599" cy="4759346"/>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1041107">
                <a:tc>
                  <a:txBody>
                    <a:bodyPr/>
                    <a:lstStyle/>
                    <a:p>
                      <a:pPr algn="ctr"/>
                      <a:r>
                        <a:rPr lang="pl-PL" dirty="0" smtClean="0">
                          <a:solidFill>
                            <a:schemeClr val="tx1"/>
                          </a:solidFill>
                        </a:rPr>
                        <a:t>Doba życia</a:t>
                      </a:r>
                      <a:endParaRPr lang="pl-PL" dirty="0">
                        <a:solidFill>
                          <a:schemeClr val="tx1"/>
                        </a:solidFill>
                      </a:endParaRPr>
                    </a:p>
                  </a:txBody>
                  <a:tcPr marL="88487" marR="88487"/>
                </a:tc>
                <a:tc>
                  <a:txBody>
                    <a:bodyPr/>
                    <a:lstStyle/>
                    <a:p>
                      <a:pPr algn="ctr"/>
                      <a:r>
                        <a:rPr lang="pl-PL" dirty="0" smtClean="0">
                          <a:solidFill>
                            <a:schemeClr val="tx1"/>
                          </a:solidFill>
                        </a:rPr>
                        <a:t>1</a:t>
                      </a:r>
                      <a:endParaRPr lang="pl-PL" dirty="0">
                        <a:solidFill>
                          <a:schemeClr val="tx1"/>
                        </a:solidFill>
                      </a:endParaRPr>
                    </a:p>
                  </a:txBody>
                  <a:tcPr marL="88487" marR="88487"/>
                </a:tc>
                <a:tc>
                  <a:txBody>
                    <a:bodyPr/>
                    <a:lstStyle/>
                    <a:p>
                      <a:pPr algn="ctr"/>
                      <a:r>
                        <a:rPr lang="pl-PL" dirty="0" smtClean="0">
                          <a:solidFill>
                            <a:schemeClr val="tx1"/>
                          </a:solidFill>
                        </a:rPr>
                        <a:t>2</a:t>
                      </a:r>
                      <a:endParaRPr lang="pl-PL" dirty="0">
                        <a:solidFill>
                          <a:schemeClr val="tx1"/>
                        </a:solidFill>
                      </a:endParaRPr>
                    </a:p>
                  </a:txBody>
                  <a:tcPr marL="88487" marR="88487"/>
                </a:tc>
                <a:tc>
                  <a:txBody>
                    <a:bodyPr/>
                    <a:lstStyle/>
                    <a:p>
                      <a:pPr algn="ctr"/>
                      <a:r>
                        <a:rPr lang="pl-PL" dirty="0" smtClean="0">
                          <a:solidFill>
                            <a:schemeClr val="tx1"/>
                          </a:solidFill>
                        </a:rPr>
                        <a:t>3</a:t>
                      </a:r>
                      <a:endParaRPr lang="pl-PL" dirty="0">
                        <a:solidFill>
                          <a:schemeClr val="tx1"/>
                        </a:solidFill>
                      </a:endParaRPr>
                    </a:p>
                  </a:txBody>
                  <a:tcPr marL="88487" marR="88487"/>
                </a:tc>
                <a:tc>
                  <a:txBody>
                    <a:bodyPr/>
                    <a:lstStyle/>
                    <a:p>
                      <a:pPr algn="ctr"/>
                      <a:r>
                        <a:rPr lang="pl-PL" dirty="0" smtClean="0">
                          <a:solidFill>
                            <a:schemeClr val="tx1"/>
                          </a:solidFill>
                        </a:rPr>
                        <a:t>4</a:t>
                      </a:r>
                      <a:endParaRPr lang="pl-PL" dirty="0">
                        <a:solidFill>
                          <a:schemeClr val="tx1"/>
                        </a:solidFill>
                      </a:endParaRPr>
                    </a:p>
                  </a:txBody>
                  <a:tcPr marL="88487" marR="88487"/>
                </a:tc>
                <a:tc>
                  <a:txBody>
                    <a:bodyPr/>
                    <a:lstStyle/>
                    <a:p>
                      <a:pPr algn="ctr"/>
                      <a:r>
                        <a:rPr lang="pl-PL" dirty="0" smtClean="0">
                          <a:solidFill>
                            <a:schemeClr val="tx1"/>
                          </a:solidFill>
                        </a:rPr>
                        <a:t>5</a:t>
                      </a:r>
                      <a:endParaRPr lang="pl-PL" dirty="0">
                        <a:solidFill>
                          <a:schemeClr val="tx1"/>
                        </a:solidFill>
                      </a:endParaRPr>
                    </a:p>
                  </a:txBody>
                  <a:tcPr marL="88487" marR="88487"/>
                </a:tc>
                <a:tc>
                  <a:txBody>
                    <a:bodyPr/>
                    <a:lstStyle/>
                    <a:p>
                      <a:pPr algn="ctr"/>
                      <a:r>
                        <a:rPr lang="pl-PL" dirty="0" smtClean="0">
                          <a:solidFill>
                            <a:schemeClr val="tx1"/>
                          </a:solidFill>
                        </a:rPr>
                        <a:t>6</a:t>
                      </a:r>
                      <a:endParaRPr lang="pl-PL" dirty="0">
                        <a:solidFill>
                          <a:schemeClr val="tx1"/>
                        </a:solidFill>
                      </a:endParaRPr>
                    </a:p>
                  </a:txBody>
                  <a:tcPr marL="88487" marR="88487"/>
                </a:tc>
              </a:tr>
              <a:tr h="1338566">
                <a:tc>
                  <a:txBody>
                    <a:bodyPr/>
                    <a:lstStyle/>
                    <a:p>
                      <a:pPr algn="l"/>
                      <a:r>
                        <a:rPr lang="pl-PL" sz="1200" dirty="0" smtClean="0"/>
                        <a:t>Noworodek przedwcześnie urodzony  &lt;1500 g</a:t>
                      </a:r>
                      <a:endParaRPr lang="pl-PL" sz="1200" dirty="0"/>
                    </a:p>
                  </a:txBody>
                  <a:tcPr marL="88487" marR="88487"/>
                </a:tc>
                <a:tc>
                  <a:txBody>
                    <a:bodyPr/>
                    <a:lstStyle/>
                    <a:p>
                      <a:pPr algn="ctr"/>
                      <a:r>
                        <a:rPr lang="pl-PL" dirty="0" smtClean="0"/>
                        <a:t>80-90</a:t>
                      </a:r>
                      <a:endParaRPr lang="pl-PL" dirty="0"/>
                    </a:p>
                  </a:txBody>
                  <a:tcPr marL="88487" marR="88487"/>
                </a:tc>
                <a:tc>
                  <a:txBody>
                    <a:bodyPr/>
                    <a:lstStyle/>
                    <a:p>
                      <a:pPr algn="ctr"/>
                      <a:r>
                        <a:rPr lang="pl-PL" dirty="0" smtClean="0"/>
                        <a:t>100-110</a:t>
                      </a:r>
                      <a:endParaRPr lang="pl-PL" dirty="0"/>
                    </a:p>
                  </a:txBody>
                  <a:tcPr marL="88487" marR="88487"/>
                </a:tc>
                <a:tc>
                  <a:txBody>
                    <a:bodyPr/>
                    <a:lstStyle/>
                    <a:p>
                      <a:pPr algn="ctr"/>
                      <a:r>
                        <a:rPr lang="pl-PL" dirty="0" smtClean="0"/>
                        <a:t>120-130</a:t>
                      </a:r>
                      <a:endParaRPr lang="pl-PL" dirty="0"/>
                    </a:p>
                  </a:txBody>
                  <a:tcPr marL="88487" marR="88487"/>
                </a:tc>
                <a:tc>
                  <a:txBody>
                    <a:bodyPr/>
                    <a:lstStyle/>
                    <a:p>
                      <a:pPr algn="ctr"/>
                      <a:r>
                        <a:rPr lang="pl-PL" dirty="0" smtClean="0"/>
                        <a:t>130-150</a:t>
                      </a:r>
                      <a:endParaRPr lang="pl-PL" dirty="0"/>
                    </a:p>
                  </a:txBody>
                  <a:tcPr marL="88487" marR="88487"/>
                </a:tc>
                <a:tc>
                  <a:txBody>
                    <a:bodyPr/>
                    <a:lstStyle/>
                    <a:p>
                      <a:pPr algn="ctr"/>
                      <a:r>
                        <a:rPr lang="pl-PL" dirty="0" smtClean="0"/>
                        <a:t>140-160</a:t>
                      </a:r>
                      <a:endParaRPr lang="pl-PL" dirty="0"/>
                    </a:p>
                  </a:txBody>
                  <a:tcPr marL="88487" marR="88487"/>
                </a:tc>
                <a:tc>
                  <a:txBody>
                    <a:bodyPr/>
                    <a:lstStyle/>
                    <a:p>
                      <a:pPr algn="ctr"/>
                      <a:r>
                        <a:rPr lang="pl-PL" dirty="0" smtClean="0"/>
                        <a:t>160-180</a:t>
                      </a:r>
                      <a:endParaRPr lang="pl-PL" dirty="0"/>
                    </a:p>
                  </a:txBody>
                  <a:tcPr marL="88487" marR="88487"/>
                </a:tc>
              </a:tr>
              <a:tr h="1338566">
                <a:tc>
                  <a:txBody>
                    <a:bodyPr/>
                    <a:lstStyle/>
                    <a:p>
                      <a:pPr algn="ctr"/>
                      <a:r>
                        <a:rPr lang="pl-PL" sz="1200" dirty="0" smtClean="0"/>
                        <a:t>Noworodek</a:t>
                      </a:r>
                      <a:r>
                        <a:rPr lang="pl-PL" sz="1200" baseline="0" dirty="0" smtClean="0"/>
                        <a:t> przedwcześnie urodzony </a:t>
                      </a:r>
                    </a:p>
                    <a:p>
                      <a:pPr algn="ctr"/>
                      <a:r>
                        <a:rPr lang="pl-PL" sz="1200" baseline="0" dirty="0" smtClean="0"/>
                        <a:t>&gt;1500 g</a:t>
                      </a:r>
                      <a:endParaRPr lang="pl-PL" sz="1200" dirty="0"/>
                    </a:p>
                  </a:txBody>
                  <a:tcPr marL="88487" marR="88487"/>
                </a:tc>
                <a:tc>
                  <a:txBody>
                    <a:bodyPr/>
                    <a:lstStyle/>
                    <a:p>
                      <a:pPr algn="ctr"/>
                      <a:r>
                        <a:rPr lang="pl-PL" dirty="0" smtClean="0"/>
                        <a:t>60-80</a:t>
                      </a:r>
                      <a:endParaRPr lang="pl-PL" dirty="0"/>
                    </a:p>
                  </a:txBody>
                  <a:tcPr marL="88487" marR="88487"/>
                </a:tc>
                <a:tc>
                  <a:txBody>
                    <a:bodyPr/>
                    <a:lstStyle/>
                    <a:p>
                      <a:pPr algn="ctr"/>
                      <a:r>
                        <a:rPr lang="pl-PL" dirty="0" smtClean="0"/>
                        <a:t>80-100</a:t>
                      </a:r>
                      <a:endParaRPr lang="pl-PL" dirty="0"/>
                    </a:p>
                  </a:txBody>
                  <a:tcPr marL="88487" marR="88487"/>
                </a:tc>
                <a:tc>
                  <a:txBody>
                    <a:bodyPr/>
                    <a:lstStyle/>
                    <a:p>
                      <a:pPr algn="ctr"/>
                      <a:r>
                        <a:rPr lang="pl-PL" dirty="0" smtClean="0"/>
                        <a:t>100-120</a:t>
                      </a:r>
                      <a:endParaRPr lang="pl-PL" dirty="0"/>
                    </a:p>
                  </a:txBody>
                  <a:tcPr marL="88487" marR="88487"/>
                </a:tc>
                <a:tc>
                  <a:txBody>
                    <a:bodyPr/>
                    <a:lstStyle/>
                    <a:p>
                      <a:pPr algn="ctr"/>
                      <a:r>
                        <a:rPr lang="pl-PL" dirty="0" smtClean="0"/>
                        <a:t>120-150</a:t>
                      </a:r>
                      <a:endParaRPr lang="pl-PL" dirty="0"/>
                    </a:p>
                  </a:txBody>
                  <a:tcPr marL="88487" marR="88487"/>
                </a:tc>
                <a:tc>
                  <a:txBody>
                    <a:bodyPr/>
                    <a:lstStyle/>
                    <a:p>
                      <a:pPr algn="ctr"/>
                      <a:r>
                        <a:rPr lang="pl-PL" dirty="0" smtClean="0"/>
                        <a:t>140-160</a:t>
                      </a:r>
                      <a:endParaRPr lang="pl-PL" dirty="0"/>
                    </a:p>
                  </a:txBody>
                  <a:tcPr marL="88487" marR="88487"/>
                </a:tc>
                <a:tc>
                  <a:txBody>
                    <a:bodyPr/>
                    <a:lstStyle/>
                    <a:p>
                      <a:pPr algn="ctr"/>
                      <a:r>
                        <a:rPr lang="pl-PL" dirty="0" smtClean="0"/>
                        <a:t>140-160</a:t>
                      </a:r>
                      <a:endParaRPr lang="pl-PL" dirty="0"/>
                    </a:p>
                  </a:txBody>
                  <a:tcPr marL="88487" marR="88487"/>
                </a:tc>
              </a:tr>
              <a:tr h="1041107">
                <a:tc>
                  <a:txBody>
                    <a:bodyPr/>
                    <a:lstStyle/>
                    <a:p>
                      <a:pPr algn="ctr"/>
                      <a:r>
                        <a:rPr lang="pl-PL" sz="1200" dirty="0" smtClean="0"/>
                        <a:t>Noworodek urodzony o czasie</a:t>
                      </a:r>
                      <a:endParaRPr lang="pl-PL" sz="1200" dirty="0"/>
                    </a:p>
                  </a:txBody>
                  <a:tcPr marL="88487" marR="88487"/>
                </a:tc>
                <a:tc>
                  <a:txBody>
                    <a:bodyPr/>
                    <a:lstStyle/>
                    <a:p>
                      <a:pPr algn="ctr"/>
                      <a:r>
                        <a:rPr lang="pl-PL" dirty="0" smtClean="0"/>
                        <a:t>60-120</a:t>
                      </a:r>
                      <a:endParaRPr lang="pl-PL" dirty="0"/>
                    </a:p>
                  </a:txBody>
                  <a:tcPr marL="88487" marR="88487"/>
                </a:tc>
                <a:tc>
                  <a:txBody>
                    <a:bodyPr/>
                    <a:lstStyle/>
                    <a:p>
                      <a:pPr algn="ctr"/>
                      <a:r>
                        <a:rPr lang="pl-PL" dirty="0" smtClean="0"/>
                        <a:t>80-120</a:t>
                      </a:r>
                      <a:endParaRPr lang="pl-PL" dirty="0"/>
                    </a:p>
                  </a:txBody>
                  <a:tcPr marL="88487" marR="88487"/>
                </a:tc>
                <a:tc>
                  <a:txBody>
                    <a:bodyPr/>
                    <a:lstStyle/>
                    <a:p>
                      <a:pPr algn="ctr"/>
                      <a:r>
                        <a:rPr lang="pl-PL" dirty="0" smtClean="0"/>
                        <a:t>100-130</a:t>
                      </a:r>
                      <a:endParaRPr lang="pl-PL" dirty="0"/>
                    </a:p>
                  </a:txBody>
                  <a:tcPr marL="88487" marR="88487"/>
                </a:tc>
                <a:tc>
                  <a:txBody>
                    <a:bodyPr/>
                    <a:lstStyle/>
                    <a:p>
                      <a:pPr algn="ctr"/>
                      <a:r>
                        <a:rPr lang="pl-PL" dirty="0" smtClean="0"/>
                        <a:t>120-150</a:t>
                      </a:r>
                      <a:endParaRPr lang="pl-PL" dirty="0"/>
                    </a:p>
                  </a:txBody>
                  <a:tcPr marL="88487" marR="88487"/>
                </a:tc>
                <a:tc>
                  <a:txBody>
                    <a:bodyPr/>
                    <a:lstStyle/>
                    <a:p>
                      <a:pPr algn="ctr"/>
                      <a:r>
                        <a:rPr lang="pl-PL" dirty="0" smtClean="0"/>
                        <a:t>140-160</a:t>
                      </a:r>
                      <a:endParaRPr lang="pl-PL" dirty="0"/>
                    </a:p>
                  </a:txBody>
                  <a:tcPr marL="88487" marR="88487"/>
                </a:tc>
                <a:tc>
                  <a:txBody>
                    <a:bodyPr/>
                    <a:lstStyle/>
                    <a:p>
                      <a:pPr algn="ctr"/>
                      <a:r>
                        <a:rPr lang="pl-PL" dirty="0" smtClean="0"/>
                        <a:t>140-180</a:t>
                      </a:r>
                      <a:endParaRPr lang="pl-PL" dirty="0"/>
                    </a:p>
                  </a:txBody>
                  <a:tcPr marL="88487" marR="88487"/>
                </a:tc>
              </a:tr>
            </a:tbl>
          </a:graphicData>
        </a:graphic>
      </p:graphicFrame>
      <p:sp>
        <p:nvSpPr>
          <p:cNvPr id="3" name="Symbol zastępczy numeru slajdu 2"/>
          <p:cNvSpPr>
            <a:spLocks noGrp="1"/>
          </p:cNvSpPr>
          <p:nvPr>
            <p:ph type="sldNum" sz="quarter" idx="12"/>
          </p:nvPr>
        </p:nvSpPr>
        <p:spPr/>
        <p:txBody>
          <a:bodyPr/>
          <a:lstStyle/>
          <a:p>
            <a:fld id="{589B7C76-EFF2-4CD8-A475-4750F11B4BC6}" type="slidenum">
              <a:rPr lang="pl-PL" smtClean="0"/>
              <a:pPr/>
              <a:t>19</a:t>
            </a:fld>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t>Zasady żywienia noworodka przedwcześnie urodzonego </a:t>
            </a:r>
            <a:endParaRPr lang="pl-PL" sz="2400" dirty="0"/>
          </a:p>
        </p:txBody>
      </p:sp>
      <p:sp>
        <p:nvSpPr>
          <p:cNvPr id="3" name="Symbol zastępczy zawartości 2"/>
          <p:cNvSpPr>
            <a:spLocks noGrp="1"/>
          </p:cNvSpPr>
          <p:nvPr>
            <p:ph idx="1"/>
          </p:nvPr>
        </p:nvSpPr>
        <p:spPr/>
        <p:txBody>
          <a:bodyPr>
            <a:normAutofit fontScale="92500" lnSpcReduction="20000"/>
          </a:bodyPr>
          <a:lstStyle/>
          <a:p>
            <a:pPr>
              <a:buNone/>
            </a:pPr>
            <a:r>
              <a:rPr lang="pl-PL" b="1" dirty="0" smtClean="0"/>
              <a:t>Rodzaje żywienia</a:t>
            </a:r>
          </a:p>
          <a:p>
            <a:pPr>
              <a:buNone/>
            </a:pPr>
            <a:r>
              <a:rPr lang="pl-PL" dirty="0" smtClean="0"/>
              <a:t>Żywienie można podzielić na:</a:t>
            </a:r>
          </a:p>
          <a:p>
            <a:pPr>
              <a:buNone/>
            </a:pPr>
            <a:r>
              <a:rPr lang="pl-PL" dirty="0" smtClean="0"/>
              <a:t>• </a:t>
            </a:r>
            <a:r>
              <a:rPr lang="pl-PL" dirty="0" err="1" smtClean="0"/>
              <a:t>enteralne</a:t>
            </a:r>
            <a:r>
              <a:rPr lang="pl-PL" dirty="0" smtClean="0"/>
              <a:t> (czyli podane do przewodu pokarmowego)</a:t>
            </a:r>
          </a:p>
          <a:p>
            <a:r>
              <a:rPr lang="pl-PL" dirty="0" smtClean="0"/>
              <a:t>– troficzne</a:t>
            </a:r>
          </a:p>
          <a:p>
            <a:r>
              <a:rPr lang="pl-PL" dirty="0" smtClean="0"/>
              <a:t>– częściowe</a:t>
            </a:r>
          </a:p>
          <a:p>
            <a:r>
              <a:rPr lang="pl-PL" dirty="0" smtClean="0"/>
              <a:t>– całkowite</a:t>
            </a:r>
          </a:p>
          <a:p>
            <a:pPr>
              <a:buNone/>
            </a:pPr>
            <a:r>
              <a:rPr lang="pl-PL" dirty="0" smtClean="0"/>
              <a:t>• parenteralne (czyli pozajelitowe)</a:t>
            </a:r>
          </a:p>
          <a:p>
            <a:r>
              <a:rPr lang="pl-PL" dirty="0" smtClean="0"/>
              <a:t>– częściowe</a:t>
            </a:r>
          </a:p>
          <a:p>
            <a:r>
              <a:rPr lang="pl-PL" dirty="0" smtClean="0"/>
              <a:t>– całkowite.</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323528" y="1196752"/>
            <a:ext cx="8503920" cy="4973786"/>
          </a:xfrm>
        </p:spPr>
        <p:txBody>
          <a:bodyPr>
            <a:normAutofit fontScale="62500" lnSpcReduction="20000"/>
          </a:bodyPr>
          <a:lstStyle/>
          <a:p>
            <a:r>
              <a:rPr lang="pl-PL" dirty="0" smtClean="0"/>
              <a:t>U noworodków donoszonych nie zaleca się </a:t>
            </a:r>
            <a:r>
              <a:rPr lang="pl-PL" dirty="0" err="1" smtClean="0"/>
              <a:t>suplementacji</a:t>
            </a:r>
            <a:r>
              <a:rPr lang="pl-PL" dirty="0" smtClean="0"/>
              <a:t> sodu i potasu w pierwszej dobie życia, dopóki nie ma danych na temat diurezy. Powinna ona wynosić przynajmniej 1–2 ml/kg/h w pierwszej dobie i 2–3 ml/kg/h od drugiej doby. Wówczas w zależności od stężenia jonów we krwi – można rozpocząć </a:t>
            </a:r>
            <a:r>
              <a:rPr lang="pl-PL" dirty="0" err="1" smtClean="0"/>
              <a:t>suplementację</a:t>
            </a:r>
            <a:r>
              <a:rPr lang="pl-PL" dirty="0" smtClean="0"/>
              <a:t> obu pierwiastków. Jeśli terapia płynowa u noworodków donoszonych jest prowadzona właściwie, dopuszcza się w pierwszym tygodniu ich życia utratę około 5% masy urodzeniowej.</a:t>
            </a:r>
          </a:p>
          <a:p>
            <a:pPr>
              <a:buNone/>
            </a:pPr>
            <a:endParaRPr lang="pl-PL" dirty="0" smtClean="0"/>
          </a:p>
          <a:p>
            <a:r>
              <a:rPr lang="pl-PL" dirty="0" smtClean="0"/>
              <a:t>U wcześniaków zwykle podaż sodu nie jest konieczna przez pierwsze 2–3 doby życia. Zazwyczaj pomiędzy 3 a 5 dobą życia wraz z utratą masy ciała zmniejsza się stężenie sodu we krwi &lt;130 </a:t>
            </a:r>
            <a:r>
              <a:rPr lang="pl-PL" dirty="0" err="1" smtClean="0"/>
              <a:t>mmol</a:t>
            </a:r>
            <a:r>
              <a:rPr lang="pl-PL" dirty="0" smtClean="0"/>
              <a:t>/l. Wówczas należy rozpocząć jego </a:t>
            </a:r>
            <a:r>
              <a:rPr lang="pl-PL" dirty="0" err="1" smtClean="0"/>
              <a:t>suplementację</a:t>
            </a:r>
            <a:r>
              <a:rPr lang="pl-PL" dirty="0" smtClean="0"/>
              <a:t>. Ograniczenie podaży sodu ma na celu utrzymanie prawidłowej </a:t>
            </a:r>
            <a:r>
              <a:rPr lang="pl-PL" dirty="0" err="1" smtClean="0"/>
              <a:t>osmolarności</a:t>
            </a:r>
            <a:r>
              <a:rPr lang="pl-PL" dirty="0" smtClean="0"/>
              <a:t>, tj. 285 </a:t>
            </a:r>
            <a:r>
              <a:rPr lang="pl-PL" dirty="0" err="1" smtClean="0"/>
              <a:t>mOsm</a:t>
            </a:r>
            <a:r>
              <a:rPr lang="pl-PL" dirty="0" smtClean="0"/>
              <a:t>/l (±3 </a:t>
            </a:r>
            <a:r>
              <a:rPr lang="pl-PL" dirty="0" err="1" smtClean="0"/>
              <a:t>mOsm</a:t>
            </a:r>
            <a:r>
              <a:rPr lang="pl-PL" dirty="0" smtClean="0"/>
              <a:t>/l).</a:t>
            </a:r>
          </a:p>
          <a:p>
            <a:pPr>
              <a:buNone/>
            </a:pPr>
            <a:endParaRPr lang="pl-PL" dirty="0" smtClean="0"/>
          </a:p>
          <a:p>
            <a:r>
              <a:rPr lang="pl-PL" dirty="0" err="1" smtClean="0"/>
              <a:t>Suplementację</a:t>
            </a:r>
            <a:r>
              <a:rPr lang="pl-PL" dirty="0" smtClean="0"/>
              <a:t> potasu należy rozpocząć po uzyskaniu danych o prawidłowej diurezie, kierując się stężeniem jonu w surowicy. Jeśli terapia płynowa u wcześniaków jest prowadzona właściwie, w pierwszym tygodniu życia dopuszczalna jest utrata 10–15% masy urodzeniowej.</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p:txBody>
          <a:bodyPr>
            <a:normAutofit fontScale="92500" lnSpcReduction="10000"/>
          </a:bodyPr>
          <a:lstStyle/>
          <a:p>
            <a:pPr>
              <a:buNone/>
            </a:pPr>
            <a:r>
              <a:rPr lang="pl-PL" b="1" i="1" dirty="0" smtClean="0"/>
              <a:t>Wapń, magnez, fosfor i pierwiastki śladowe</a:t>
            </a:r>
          </a:p>
          <a:p>
            <a:r>
              <a:rPr lang="pl-PL" dirty="0" smtClean="0"/>
              <a:t>Żywienie parenteralne powinno również pokrywać zapotrzebowanie na wapń, magnez i fosfor oraz pierwiastki śladowe: selen, miedź, molibden, cynk, mangan, chrom i jod.</a:t>
            </a:r>
          </a:p>
          <a:p>
            <a:pPr>
              <a:buNone/>
            </a:pPr>
            <a:r>
              <a:rPr lang="pl-PL" b="1" i="1" dirty="0" smtClean="0"/>
              <a:t>Witaminy</a:t>
            </a:r>
          </a:p>
          <a:p>
            <a:r>
              <a:rPr lang="pl-PL" dirty="0" smtClean="0"/>
              <a:t>W żywieniu należy uwzględnić podaż witamin:</a:t>
            </a:r>
          </a:p>
          <a:p>
            <a:r>
              <a:rPr lang="pl-PL" dirty="0" smtClean="0"/>
              <a:t>• rozpuszczalnych w wodzie</a:t>
            </a:r>
          </a:p>
          <a:p>
            <a:r>
              <a:rPr lang="pl-PL" dirty="0" smtClean="0"/>
              <a:t>• rozpuszczalnych w tłuszczach A, D, E, K.</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268760"/>
            <a:ext cx="8229600" cy="4857403"/>
          </a:xfrm>
        </p:spPr>
        <p:txBody>
          <a:bodyPr>
            <a:normAutofit fontScale="70000" lnSpcReduction="20000"/>
          </a:bodyPr>
          <a:lstStyle/>
          <a:p>
            <a:pPr>
              <a:buNone/>
            </a:pPr>
            <a:r>
              <a:rPr lang="pl-PL" b="1" dirty="0" smtClean="0"/>
              <a:t>Częściowe żywienie pozajelitowe</a:t>
            </a:r>
          </a:p>
          <a:p>
            <a:r>
              <a:rPr lang="pl-PL" dirty="0" smtClean="0"/>
              <a:t>Częściowe żywienie pozajelitowe stanowi uzupełnienie niewystarczającego żywienia doustnego. Nie musi zawierać wszystkich składników żywieniowych.</a:t>
            </a:r>
          </a:p>
          <a:p>
            <a:pPr>
              <a:buNone/>
            </a:pPr>
            <a:endParaRPr lang="pl-PL" dirty="0" smtClean="0"/>
          </a:p>
          <a:p>
            <a:pPr>
              <a:buNone/>
            </a:pPr>
            <a:r>
              <a:rPr lang="pl-PL" b="1" dirty="0" smtClean="0"/>
              <a:t>Zapotrzebowanie kaloryczne</a:t>
            </a:r>
          </a:p>
          <a:p>
            <a:r>
              <a:rPr lang="pl-PL" dirty="0" smtClean="0"/>
              <a:t>Minimalne potrzeby energetyczne noworodka wynoszą 50–60 kcal/kg/24 h. W przypadku noworodka donoszonego optymalne wzrastanie jest możliwe przy podaży 100–120 kcal/kg/24 h (przyrost masy ciała 15–30 g/24 h), a w przypadku wcześniaka 110–140 kcal/kg/24 h (przyrost masy ciała 15 g/kg/24 h).</a:t>
            </a:r>
          </a:p>
          <a:p>
            <a:r>
              <a:rPr lang="pl-PL" dirty="0" smtClean="0"/>
              <a:t>1 g białka dostarcza 4 kcal, 1 g glukozy – 3,4 kcal, a 1 g tłuszczu – 9 </a:t>
            </a:r>
            <a:r>
              <a:rPr lang="pl-PL" dirty="0" err="1" smtClean="0"/>
              <a:t>kcal</a:t>
            </a:r>
            <a:r>
              <a:rPr lang="pl-PL" dirty="0" smtClean="0"/>
              <a:t>.</a:t>
            </a:r>
          </a:p>
          <a:p>
            <a:r>
              <a:rPr lang="pl-PL" dirty="0" smtClean="0"/>
              <a:t>Zabiegi operacyjne nie zwiększają zapotrzebowania kalorycznego noworodka.</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301752" y="1124744"/>
            <a:ext cx="8503920" cy="5447528"/>
          </a:xfrm>
        </p:spPr>
        <p:txBody>
          <a:bodyPr>
            <a:normAutofit fontScale="55000" lnSpcReduction="20000"/>
          </a:bodyPr>
          <a:lstStyle/>
          <a:p>
            <a:pPr>
              <a:buNone/>
            </a:pPr>
            <a:r>
              <a:rPr lang="pl-PL" b="1" dirty="0" smtClean="0"/>
              <a:t>Monitorowanie stanu noworodka podczas żywienia pozajelitowego</a:t>
            </a:r>
          </a:p>
          <a:p>
            <a:pPr>
              <a:buNone/>
            </a:pPr>
            <a:r>
              <a:rPr lang="pl-PL" dirty="0" smtClean="0"/>
              <a:t>Monitorowanie stanu noworodka podczas żywienia pozajelitowego obejmuje kontrolę:</a:t>
            </a:r>
          </a:p>
          <a:p>
            <a:r>
              <a:rPr lang="pl-PL" dirty="0" smtClean="0"/>
              <a:t>• masy ciała</a:t>
            </a:r>
          </a:p>
          <a:p>
            <a:r>
              <a:rPr lang="pl-PL" dirty="0" smtClean="0"/>
              <a:t>• glukozy (co 8–12 godzin)</a:t>
            </a:r>
          </a:p>
          <a:p>
            <a:r>
              <a:rPr lang="pl-PL" dirty="0" smtClean="0"/>
              <a:t>• gazometrii</a:t>
            </a:r>
          </a:p>
          <a:p>
            <a:r>
              <a:rPr lang="pl-PL" dirty="0" smtClean="0"/>
              <a:t>• mocznika (codziennie)</a:t>
            </a:r>
          </a:p>
          <a:p>
            <a:r>
              <a:rPr lang="pl-PL" dirty="0" smtClean="0"/>
              <a:t>• jonogramu (codziennie)</a:t>
            </a:r>
          </a:p>
          <a:p>
            <a:r>
              <a:rPr lang="pl-PL" dirty="0" smtClean="0"/>
              <a:t>• kreatyniny (2 razy w tygodniu)</a:t>
            </a:r>
          </a:p>
          <a:p>
            <a:r>
              <a:rPr lang="pl-PL" dirty="0" smtClean="0"/>
              <a:t>• </a:t>
            </a:r>
            <a:r>
              <a:rPr lang="pl-PL" dirty="0" err="1" smtClean="0"/>
              <a:t>triglicerydów</a:t>
            </a:r>
            <a:r>
              <a:rPr lang="pl-PL" dirty="0" smtClean="0"/>
              <a:t> (2 razy w tygodniu)</a:t>
            </a:r>
          </a:p>
          <a:p>
            <a:r>
              <a:rPr lang="pl-PL" dirty="0" smtClean="0"/>
              <a:t>• wapnia (co 2 tygodnie)</a:t>
            </a:r>
          </a:p>
          <a:p>
            <a:r>
              <a:rPr lang="pl-PL" dirty="0" smtClean="0"/>
              <a:t>• magnezu (co 2 tygodnie)</a:t>
            </a:r>
          </a:p>
          <a:p>
            <a:r>
              <a:rPr lang="pl-PL" dirty="0" smtClean="0"/>
              <a:t>• fosforu (co 2 tygodnie)</a:t>
            </a:r>
          </a:p>
          <a:p>
            <a:r>
              <a:rPr lang="pl-PL" dirty="0" smtClean="0"/>
              <a:t>• białka całkowitego (co 2 tygodnie)</a:t>
            </a:r>
          </a:p>
          <a:p>
            <a:r>
              <a:rPr lang="pl-PL" dirty="0" smtClean="0"/>
              <a:t>• albumin (co 2 tygodnie)</a:t>
            </a:r>
          </a:p>
          <a:p>
            <a:r>
              <a:rPr lang="pl-PL" dirty="0" smtClean="0"/>
              <a:t>• </a:t>
            </a:r>
            <a:r>
              <a:rPr lang="pl-PL" dirty="0" err="1" smtClean="0"/>
              <a:t>AspAT</a:t>
            </a:r>
            <a:r>
              <a:rPr lang="pl-PL" dirty="0" smtClean="0"/>
              <a:t> (co 2 tygodnie)</a:t>
            </a:r>
          </a:p>
          <a:p>
            <a:r>
              <a:rPr lang="pl-PL" dirty="0" smtClean="0"/>
              <a:t>• </a:t>
            </a:r>
            <a:r>
              <a:rPr lang="pl-PL" dirty="0" err="1" smtClean="0"/>
              <a:t>AlAT</a:t>
            </a:r>
            <a:r>
              <a:rPr lang="pl-PL" dirty="0" smtClean="0"/>
              <a:t> (co 2 tygodnie)</a:t>
            </a:r>
          </a:p>
          <a:p>
            <a:r>
              <a:rPr lang="pl-PL" dirty="0" smtClean="0"/>
              <a:t>• bilirubiny całkowitej i związanej (co 2 tygodnie).</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600200"/>
            <a:ext cx="8579296" cy="4525963"/>
          </a:xfrm>
        </p:spPr>
        <p:txBody>
          <a:bodyPr>
            <a:normAutofit fontScale="92500"/>
          </a:bodyPr>
          <a:lstStyle/>
          <a:p>
            <a:pPr>
              <a:buNone/>
            </a:pPr>
            <a:r>
              <a:rPr lang="pl-PL" b="1" dirty="0" smtClean="0"/>
              <a:t>Ograniczanie żywienia pozajelitowego</a:t>
            </a:r>
          </a:p>
          <a:p>
            <a:r>
              <a:rPr lang="pl-PL" dirty="0" smtClean="0"/>
              <a:t>Ograniczanie żywienia pozajelitowego należy rozpocząć po uzyskaniu postępu w żywieniu </a:t>
            </a:r>
            <a:r>
              <a:rPr lang="pl-PL" dirty="0" err="1" smtClean="0"/>
              <a:t>enteralnym</a:t>
            </a:r>
            <a:r>
              <a:rPr lang="pl-PL" dirty="0" smtClean="0"/>
              <a:t>. Od momentu, kiedy żywienie </a:t>
            </a:r>
            <a:r>
              <a:rPr lang="pl-PL" dirty="0" err="1" smtClean="0"/>
              <a:t>enteralne</a:t>
            </a:r>
            <a:r>
              <a:rPr lang="pl-PL" dirty="0" smtClean="0"/>
              <a:t> w ilości 100 ml/kg jest dobrze tolerowane, należy zaprzestać żywienia pozajelitowego.</a:t>
            </a:r>
          </a:p>
          <a:p>
            <a:pPr>
              <a:buNone/>
            </a:pPr>
            <a:r>
              <a:rPr lang="pl-PL" b="1" dirty="0" smtClean="0"/>
              <a:t>Ocena efektywności żywienia</a:t>
            </a:r>
          </a:p>
          <a:p>
            <a:r>
              <a:rPr lang="pl-PL" dirty="0" smtClean="0"/>
              <a:t>Głównym wskaźnikiem prawidłowego żywienia dziecka jest przyrost masy ciała o 12– 16 g/kg/24 h.</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p:txBody>
          <a:bodyPr>
            <a:normAutofit fontScale="85000" lnSpcReduction="20000"/>
          </a:bodyPr>
          <a:lstStyle/>
          <a:p>
            <a:pPr>
              <a:buNone/>
            </a:pPr>
            <a:r>
              <a:rPr lang="pl-PL" b="1" dirty="0" smtClean="0"/>
              <a:t>Powikłania żywienia pozajelitowego</a:t>
            </a:r>
          </a:p>
          <a:p>
            <a:pPr>
              <a:buNone/>
            </a:pPr>
            <a:r>
              <a:rPr lang="pl-PL" dirty="0" smtClean="0"/>
              <a:t>Do powikłań żywienia pozajelitowego zaliczają się:</a:t>
            </a:r>
          </a:p>
          <a:p>
            <a:r>
              <a:rPr lang="pl-PL" dirty="0" smtClean="0"/>
              <a:t>• zakażenia, głównie </a:t>
            </a:r>
            <a:r>
              <a:rPr lang="pl-PL" dirty="0" err="1" smtClean="0"/>
              <a:t>odcewnikowe</a:t>
            </a:r>
            <a:r>
              <a:rPr lang="pl-PL" dirty="0" smtClean="0"/>
              <a:t> zakażenia szpitalne gronkowcem złocistym MRSA i MRCNS, a także </a:t>
            </a:r>
            <a:r>
              <a:rPr lang="pl-PL" i="1" dirty="0" err="1" smtClean="0"/>
              <a:t>Pseudomonas</a:t>
            </a:r>
            <a:r>
              <a:rPr lang="pl-PL" i="1" dirty="0" smtClean="0"/>
              <a:t> </a:t>
            </a:r>
            <a:r>
              <a:rPr lang="pl-PL" dirty="0" err="1" smtClean="0"/>
              <a:t>spp</a:t>
            </a:r>
            <a:r>
              <a:rPr lang="pl-PL" dirty="0" smtClean="0"/>
              <a:t>. i </a:t>
            </a:r>
            <a:r>
              <a:rPr lang="pl-PL" i="1" dirty="0" smtClean="0"/>
              <a:t>Candida</a:t>
            </a:r>
            <a:endParaRPr lang="pl-PL" dirty="0" smtClean="0"/>
          </a:p>
          <a:p>
            <a:r>
              <a:rPr lang="pl-PL" dirty="0" smtClean="0"/>
              <a:t>• żółtaczka </a:t>
            </a:r>
            <a:r>
              <a:rPr lang="pl-PL" dirty="0" err="1" smtClean="0"/>
              <a:t>cholestatyczna</a:t>
            </a:r>
            <a:endParaRPr lang="pl-PL" dirty="0" smtClean="0"/>
          </a:p>
          <a:p>
            <a:r>
              <a:rPr lang="pl-PL" dirty="0" smtClean="0"/>
              <a:t>• kwasica metaboliczna</a:t>
            </a:r>
          </a:p>
          <a:p>
            <a:r>
              <a:rPr lang="pl-PL" dirty="0" smtClean="0"/>
              <a:t>• </a:t>
            </a:r>
            <a:r>
              <a:rPr lang="pl-PL" dirty="0" err="1" smtClean="0"/>
              <a:t>hiper</a:t>
            </a:r>
            <a:r>
              <a:rPr lang="pl-PL" dirty="0" smtClean="0"/>
              <a:t>- i hipoglikemia</a:t>
            </a:r>
          </a:p>
          <a:p>
            <a:r>
              <a:rPr lang="pl-PL" dirty="0" smtClean="0"/>
              <a:t>• </a:t>
            </a:r>
            <a:r>
              <a:rPr lang="pl-PL" dirty="0" err="1" smtClean="0"/>
              <a:t>hiperamonemia</a:t>
            </a:r>
            <a:endParaRPr lang="pl-PL" dirty="0" smtClean="0"/>
          </a:p>
          <a:p>
            <a:r>
              <a:rPr lang="pl-PL" dirty="0" smtClean="0"/>
              <a:t>• </a:t>
            </a:r>
            <a:r>
              <a:rPr lang="pl-PL" dirty="0" err="1" smtClean="0"/>
              <a:t>hiperazotemia</a:t>
            </a:r>
            <a:endParaRPr lang="pl-PL" dirty="0" smtClean="0"/>
          </a:p>
          <a:p>
            <a:r>
              <a:rPr lang="pl-PL" dirty="0" smtClean="0"/>
              <a:t>• osteopenia</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85000" lnSpcReduction="20000"/>
          </a:bodyPr>
          <a:lstStyle/>
          <a:p>
            <a:pPr>
              <a:buNone/>
            </a:pPr>
            <a:r>
              <a:rPr lang="pl-PL" dirty="0" smtClean="0"/>
              <a:t>• powikłania związane z cewnikowaniem naczyń</a:t>
            </a:r>
          </a:p>
          <a:p>
            <a:r>
              <a:rPr lang="pl-PL" dirty="0" smtClean="0"/>
              <a:t>– kurcz naczyń</a:t>
            </a:r>
          </a:p>
          <a:p>
            <a:r>
              <a:rPr lang="pl-PL" dirty="0" smtClean="0"/>
              <a:t>– zakrzep</a:t>
            </a:r>
          </a:p>
          <a:p>
            <a:r>
              <a:rPr lang="pl-PL" dirty="0" smtClean="0"/>
              <a:t>– zator</a:t>
            </a:r>
          </a:p>
          <a:p>
            <a:r>
              <a:rPr lang="pl-PL" dirty="0" smtClean="0"/>
              <a:t>– martwica</a:t>
            </a:r>
          </a:p>
          <a:p>
            <a:r>
              <a:rPr lang="pl-PL" dirty="0" smtClean="0"/>
              <a:t>– </a:t>
            </a:r>
            <a:r>
              <a:rPr lang="pl-PL" dirty="0" err="1" smtClean="0"/>
              <a:t>pneumothorax</a:t>
            </a:r>
            <a:endParaRPr lang="pl-PL" dirty="0" smtClean="0"/>
          </a:p>
          <a:p>
            <a:r>
              <a:rPr lang="pl-PL" dirty="0" smtClean="0"/>
              <a:t>– </a:t>
            </a:r>
            <a:r>
              <a:rPr lang="pl-PL" dirty="0" err="1" smtClean="0"/>
              <a:t>chylothorax</a:t>
            </a:r>
            <a:endParaRPr lang="pl-PL" dirty="0" smtClean="0"/>
          </a:p>
          <a:p>
            <a:r>
              <a:rPr lang="pl-PL" dirty="0" smtClean="0"/>
              <a:t>– odma opłucnej</a:t>
            </a:r>
          </a:p>
          <a:p>
            <a:r>
              <a:rPr lang="pl-PL" dirty="0" smtClean="0"/>
              <a:t>– odma </a:t>
            </a:r>
            <a:r>
              <a:rPr lang="pl-PL" dirty="0" err="1" smtClean="0"/>
              <a:t>śródpiersiowa</a:t>
            </a:r>
            <a:endParaRPr lang="pl-PL" dirty="0" smtClean="0"/>
          </a:p>
          <a:p>
            <a:r>
              <a:rPr lang="pl-PL" dirty="0" smtClean="0"/>
              <a:t>– krwawienia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a:t>
            </a:r>
            <a:r>
              <a:rPr lang="pl-PL" sz="2000" dirty="0" smtClean="0"/>
              <a:t>żywienia noworodka przedwcześnie urodzonego </a:t>
            </a:r>
            <a:endParaRPr lang="pl-PL" sz="2000" dirty="0"/>
          </a:p>
        </p:txBody>
      </p:sp>
      <p:sp>
        <p:nvSpPr>
          <p:cNvPr id="3" name="Symbol zastępczy zawartości 2"/>
          <p:cNvSpPr>
            <a:spLocks noGrp="1"/>
          </p:cNvSpPr>
          <p:nvPr>
            <p:ph idx="1"/>
          </p:nvPr>
        </p:nvSpPr>
        <p:spPr>
          <a:xfrm>
            <a:off x="301752" y="1052736"/>
            <a:ext cx="8503920" cy="5519536"/>
          </a:xfrm>
        </p:spPr>
        <p:txBody>
          <a:bodyPr>
            <a:normAutofit fontScale="47500" lnSpcReduction="20000"/>
          </a:bodyPr>
          <a:lstStyle/>
          <a:p>
            <a:r>
              <a:rPr lang="pl-PL" sz="3400" dirty="0" smtClean="0"/>
              <a:t>Piśmiennictwo</a:t>
            </a:r>
          </a:p>
          <a:p>
            <a:r>
              <a:rPr lang="pl-PL" sz="3400" dirty="0" smtClean="0"/>
              <a:t>1. Prescott SL, et al. The </a:t>
            </a:r>
            <a:r>
              <a:rPr lang="pl-PL" sz="3400" dirty="0" err="1" smtClean="0"/>
              <a:t>importance</a:t>
            </a:r>
            <a:r>
              <a:rPr lang="pl-PL" sz="3400" dirty="0" smtClean="0"/>
              <a:t> of </a:t>
            </a:r>
            <a:r>
              <a:rPr lang="pl-PL" sz="3400" dirty="0" err="1" smtClean="0"/>
              <a:t>early</a:t>
            </a:r>
            <a:r>
              <a:rPr lang="pl-PL" sz="3400" dirty="0" smtClean="0"/>
              <a:t> </a:t>
            </a:r>
            <a:r>
              <a:rPr lang="pl-PL" sz="3400" dirty="0" err="1" smtClean="0"/>
              <a:t>complementary</a:t>
            </a:r>
            <a:r>
              <a:rPr lang="pl-PL" sz="3400" dirty="0" smtClean="0"/>
              <a:t> </a:t>
            </a:r>
            <a:r>
              <a:rPr lang="pl-PL" sz="3400" dirty="0" err="1" smtClean="0"/>
              <a:t>feeding</a:t>
            </a:r>
            <a:r>
              <a:rPr lang="pl-PL" sz="3400" dirty="0" smtClean="0"/>
              <a:t> </a:t>
            </a:r>
            <a:r>
              <a:rPr lang="pl-PL" sz="3400" dirty="0" err="1" smtClean="0"/>
              <a:t>in</a:t>
            </a:r>
            <a:r>
              <a:rPr lang="pl-PL" sz="3400" dirty="0" smtClean="0"/>
              <a:t> </a:t>
            </a:r>
            <a:r>
              <a:rPr lang="pl-PL" sz="3400" dirty="0" err="1" smtClean="0"/>
              <a:t>the</a:t>
            </a:r>
            <a:r>
              <a:rPr lang="pl-PL" sz="3400" dirty="0" smtClean="0"/>
              <a:t> development of </a:t>
            </a:r>
            <a:r>
              <a:rPr lang="pl-PL" sz="3400" dirty="0" err="1" smtClean="0"/>
              <a:t>oral</a:t>
            </a:r>
            <a:r>
              <a:rPr lang="pl-PL" sz="3400" dirty="0" smtClean="0"/>
              <a:t> </a:t>
            </a:r>
            <a:r>
              <a:rPr lang="pl-PL" sz="3400" dirty="0" err="1" smtClean="0"/>
              <a:t>tolerance</a:t>
            </a:r>
            <a:r>
              <a:rPr lang="pl-PL" sz="3400" dirty="0" smtClean="0"/>
              <a:t>: </a:t>
            </a:r>
            <a:r>
              <a:rPr lang="pl-PL" sz="3400" dirty="0" err="1" smtClean="0"/>
              <a:t>concerns</a:t>
            </a:r>
            <a:r>
              <a:rPr lang="pl-PL" sz="3400" dirty="0" smtClean="0"/>
              <a:t> and </a:t>
            </a:r>
            <a:r>
              <a:rPr lang="pl-PL" sz="3400" dirty="0" err="1" smtClean="0"/>
              <a:t>controversies</a:t>
            </a:r>
            <a:r>
              <a:rPr lang="pl-PL" sz="3400" dirty="0" smtClean="0"/>
              <a:t>. </a:t>
            </a:r>
            <a:r>
              <a:rPr lang="pl-PL" sz="3400" dirty="0" err="1" smtClean="0"/>
              <a:t>Pediatr</a:t>
            </a:r>
            <a:r>
              <a:rPr lang="pl-PL" sz="3400" dirty="0" smtClean="0"/>
              <a:t> </a:t>
            </a:r>
            <a:r>
              <a:rPr lang="pl-PL" sz="3400" dirty="0" err="1" smtClean="0"/>
              <a:t>Allergy</a:t>
            </a:r>
            <a:r>
              <a:rPr lang="pl-PL" sz="3400" dirty="0" smtClean="0"/>
              <a:t> </a:t>
            </a:r>
            <a:r>
              <a:rPr lang="pl-PL" sz="3400" dirty="0" err="1" smtClean="0"/>
              <a:t>Immunol</a:t>
            </a:r>
            <a:r>
              <a:rPr lang="pl-PL" sz="3400" dirty="0" smtClean="0"/>
              <a:t> 2008;19(5):375–380.</a:t>
            </a:r>
          </a:p>
          <a:p>
            <a:r>
              <a:rPr lang="pl-PL" sz="3400" dirty="0" smtClean="0"/>
              <a:t>2. </a:t>
            </a:r>
            <a:r>
              <a:rPr lang="pl-PL" sz="3400" dirty="0" err="1" smtClean="0"/>
              <a:t>Adamkin</a:t>
            </a:r>
            <a:r>
              <a:rPr lang="pl-PL" sz="3400" dirty="0" smtClean="0"/>
              <a:t> D, Gadzinowski J. Żywienie noworodków z małą masą ciała. Ośrodek Wydawnictw Naukowych, Poznań 2008:7–85.</a:t>
            </a:r>
          </a:p>
          <a:p>
            <a:r>
              <a:rPr lang="pl-PL" sz="3400" dirty="0" smtClean="0"/>
              <a:t>3. </a:t>
            </a:r>
            <a:r>
              <a:rPr lang="pl-PL" sz="3400" dirty="0" err="1" smtClean="0"/>
              <a:t>Lauterbach</a:t>
            </a:r>
            <a:r>
              <a:rPr lang="pl-PL" sz="3400" dirty="0" smtClean="0"/>
              <a:t> R. Poradnik neonatologiczny. Kraków 2009:45–46.</a:t>
            </a:r>
          </a:p>
          <a:p>
            <a:r>
              <a:rPr lang="pl-PL" sz="3400" dirty="0" smtClean="0"/>
              <a:t>4. </a:t>
            </a:r>
            <a:r>
              <a:rPr lang="pl-PL" sz="3400" dirty="0" err="1" smtClean="0"/>
              <a:t>Kirpalani</a:t>
            </a:r>
            <a:r>
              <a:rPr lang="pl-PL" sz="3400" dirty="0" smtClean="0"/>
              <a:t> H, Moore A, </a:t>
            </a:r>
            <a:r>
              <a:rPr lang="pl-PL" sz="3400" dirty="0" err="1" smtClean="0"/>
              <a:t>Perlman</a:t>
            </a:r>
            <a:r>
              <a:rPr lang="pl-PL" sz="3400" dirty="0" smtClean="0"/>
              <a:t> M. Podręcznik neonatologii. Kornacka M. (red.) </a:t>
            </a:r>
            <a:r>
              <a:rPr lang="pl-PL" sz="3400" dirty="0" err="1" smtClean="0"/>
              <a:t>Medipage</a:t>
            </a:r>
            <a:r>
              <a:rPr lang="pl-PL" sz="3400" dirty="0" smtClean="0"/>
              <a:t>, Warszawa 2009:90–98.</a:t>
            </a:r>
          </a:p>
          <a:p>
            <a:r>
              <a:rPr lang="pl-PL" sz="3400" dirty="0" smtClean="0"/>
              <a:t>5. Pilewska-Kozak AB, </a:t>
            </a:r>
            <a:r>
              <a:rPr lang="pl-PL" sz="3400" dirty="0" err="1" smtClean="0"/>
              <a:t>Bałand-Bałdyga</a:t>
            </a:r>
            <a:r>
              <a:rPr lang="pl-PL" sz="3400" dirty="0" smtClean="0"/>
              <a:t> A, </a:t>
            </a:r>
            <a:r>
              <a:rPr lang="pl-PL" sz="3400" dirty="0" err="1" smtClean="0"/>
              <a:t>Skurzak</a:t>
            </a:r>
            <a:r>
              <a:rPr lang="pl-PL" sz="3400" dirty="0" smtClean="0"/>
              <a:t> A, et al. Odżywianie noworodka przedwcześnie urodzonego. W: Pilewska-Kozak AB. (red.) Opieka nad wcześniakiem. PZWL, </a:t>
            </a:r>
            <a:r>
              <a:rPr lang="pl-PL" sz="3400" dirty="0" err="1" smtClean="0"/>
              <a:t>W-wa</a:t>
            </a:r>
            <a:r>
              <a:rPr lang="pl-PL" sz="3400" dirty="0" smtClean="0"/>
              <a:t> 2009:117–134.</a:t>
            </a:r>
          </a:p>
          <a:p>
            <a:r>
              <a:rPr lang="pl-PL" sz="3400" dirty="0" smtClean="0"/>
              <a:t>6. </a:t>
            </a:r>
            <a:r>
              <a:rPr lang="pl-PL" sz="3400" dirty="0" err="1" smtClean="0"/>
              <a:t>Książyk</a:t>
            </a:r>
            <a:r>
              <a:rPr lang="pl-PL" sz="3400" dirty="0" smtClean="0"/>
              <a:t> J. Planowanie żywienia pozajelitowego u dzieci – arkusz kalkulacyjny „Żywczyk”. </a:t>
            </a:r>
            <a:r>
              <a:rPr lang="pl-PL" sz="3400" dirty="0" err="1" smtClean="0"/>
              <a:t>Pediat</a:t>
            </a:r>
            <a:r>
              <a:rPr lang="pl-PL" sz="3400" dirty="0" smtClean="0"/>
              <a:t> Współ </a:t>
            </a:r>
            <a:r>
              <a:rPr lang="pl-PL" sz="3400" dirty="0" err="1" smtClean="0"/>
              <a:t>Gastroenterol</a:t>
            </a:r>
            <a:r>
              <a:rPr lang="pl-PL" sz="3400" dirty="0" smtClean="0"/>
              <a:t> </a:t>
            </a:r>
            <a:r>
              <a:rPr lang="pl-PL" sz="3400" dirty="0" err="1" smtClean="0"/>
              <a:t>Hepatol</a:t>
            </a:r>
            <a:r>
              <a:rPr lang="pl-PL" sz="3400" dirty="0" smtClean="0"/>
              <a:t> i Żywienie Dziecka 2004;2:179–181.</a:t>
            </a:r>
          </a:p>
          <a:p>
            <a:r>
              <a:rPr lang="pl-PL" sz="3400" dirty="0" smtClean="0"/>
              <a:t>7. </a:t>
            </a:r>
            <a:r>
              <a:rPr lang="pl-PL" sz="3400" dirty="0" err="1" smtClean="0"/>
              <a:t>Helwich</a:t>
            </a:r>
            <a:r>
              <a:rPr lang="pl-PL" sz="3400" dirty="0" smtClean="0"/>
              <a:t> E. Problemy żywienia noworodków urodzonych przedwcześnie. W: </a:t>
            </a:r>
            <a:r>
              <a:rPr lang="pl-PL" sz="3400" dirty="0" err="1" smtClean="0"/>
              <a:t>Helwich</a:t>
            </a:r>
            <a:r>
              <a:rPr lang="pl-PL" sz="3400" dirty="0" smtClean="0"/>
              <a:t> E. (red.) Wcześniak. PZWL, Warszawa 2002:6–81.</a:t>
            </a:r>
          </a:p>
          <a:p>
            <a:r>
              <a:rPr lang="pl-PL" sz="3400" dirty="0" smtClean="0"/>
              <a:t>8. </a:t>
            </a:r>
            <a:r>
              <a:rPr lang="pl-PL" sz="3400" dirty="0" err="1" smtClean="0"/>
              <a:t>Książyk</a:t>
            </a:r>
            <a:r>
              <a:rPr lang="pl-PL" sz="3400" dirty="0" smtClean="0"/>
              <a:t> J. Europejskie </a:t>
            </a:r>
            <a:r>
              <a:rPr lang="pl-PL" sz="3400" dirty="0" smtClean="0"/>
              <a:t>rekomendacje </a:t>
            </a:r>
            <a:r>
              <a:rPr lang="pl-PL" sz="3400" dirty="0" smtClean="0"/>
              <a:t>żywienia pozajelitowego dzieci. Pediatria Współczesna. Gastroenterologia. Hepatologia i Żywienie Dziecka 2006;8(3):195–200.</a:t>
            </a:r>
          </a:p>
          <a:p>
            <a:r>
              <a:rPr lang="pl-PL" sz="3400" dirty="0" smtClean="0"/>
              <a:t>9. Szczepański M. Żywienie noworodka. W: Szczapa J. (red.) Podstawy neonatologii. PZWL, Warsza­wa 2010:99–130.</a:t>
            </a:r>
          </a:p>
          <a:p>
            <a:r>
              <a:rPr lang="pl-PL" sz="3400" dirty="0" smtClean="0"/>
              <a:t>10. </a:t>
            </a:r>
            <a:r>
              <a:rPr lang="pl-PL" sz="3400" dirty="0" err="1" smtClean="0"/>
              <a:t>Książyk</a:t>
            </a:r>
            <a:r>
              <a:rPr lang="pl-PL" sz="3400" dirty="0" smtClean="0"/>
              <a:t> J. Propozycja rekomendacji żywienia pozajelitowego noworodków urodzonych przedwcześnie lub z małą masą urodzeniową. Postępy Neonatologii 2007;2(12):10–105.</a:t>
            </a:r>
          </a:p>
          <a:p>
            <a:r>
              <a:rPr lang="pl-PL" sz="3400" dirty="0" smtClean="0"/>
              <a:t>11. </a:t>
            </a:r>
            <a:r>
              <a:rPr lang="pl-PL" sz="3400" dirty="0" err="1" smtClean="0"/>
              <a:t>Rao</a:t>
            </a:r>
            <a:r>
              <a:rPr lang="pl-PL" sz="3400" dirty="0" smtClean="0"/>
              <a:t> R. </a:t>
            </a:r>
            <a:r>
              <a:rPr lang="pl-PL" sz="3400" dirty="0" err="1" smtClean="0"/>
              <a:t>Nutritional</a:t>
            </a:r>
            <a:r>
              <a:rPr lang="pl-PL" sz="3400" dirty="0" smtClean="0"/>
              <a:t> management. W: </a:t>
            </a:r>
            <a:r>
              <a:rPr lang="pl-PL" sz="3400" dirty="0" err="1" smtClean="0"/>
              <a:t>Gomella</a:t>
            </a:r>
            <a:r>
              <a:rPr lang="pl-PL" sz="3400" dirty="0" smtClean="0"/>
              <a:t> TL. (red.) </a:t>
            </a:r>
            <a:r>
              <a:rPr lang="pl-PL" sz="3400" dirty="0" err="1" smtClean="0"/>
              <a:t>Neonatology</a:t>
            </a:r>
            <a:r>
              <a:rPr lang="pl-PL" sz="3400" dirty="0" smtClean="0"/>
              <a:t>. 7th ed. </a:t>
            </a:r>
            <a:r>
              <a:rPr lang="pl-PL" sz="3400" dirty="0" err="1" smtClean="0"/>
              <a:t>McGraw-Hill</a:t>
            </a:r>
            <a:r>
              <a:rPr lang="pl-PL" sz="3400" dirty="0" smtClean="0"/>
              <a:t> </a:t>
            </a:r>
            <a:r>
              <a:rPr lang="pl-PL" sz="3400" dirty="0" err="1" smtClean="0"/>
              <a:t>Education</a:t>
            </a:r>
            <a:r>
              <a:rPr lang="pl-PL" sz="3400" dirty="0" smtClean="0"/>
              <a:t>, 2013:98–132.</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27</a:t>
            </a:fld>
            <a:endParaRPr lang="pl-P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196752"/>
            <a:ext cx="8229600" cy="4929411"/>
          </a:xfrm>
        </p:spPr>
        <p:txBody>
          <a:bodyPr>
            <a:normAutofit fontScale="85000" lnSpcReduction="20000"/>
          </a:bodyPr>
          <a:lstStyle/>
          <a:p>
            <a:r>
              <a:rPr lang="pl-PL" b="1" dirty="0" smtClean="0"/>
              <a:t>Sposób podania pokarmu</a:t>
            </a:r>
          </a:p>
          <a:p>
            <a:pPr>
              <a:buNone/>
            </a:pPr>
            <a:r>
              <a:rPr lang="pl-PL" dirty="0" smtClean="0"/>
              <a:t>Pokarm do przewodu pokarmowego noworodka można podać:</a:t>
            </a:r>
          </a:p>
          <a:p>
            <a:pPr>
              <a:buNone/>
            </a:pPr>
            <a:r>
              <a:rPr lang="pl-PL" dirty="0" smtClean="0"/>
              <a:t>• bezpośrednio</a:t>
            </a:r>
          </a:p>
          <a:p>
            <a:pPr>
              <a:buNone/>
            </a:pPr>
            <a:r>
              <a:rPr lang="pl-PL" dirty="0" smtClean="0"/>
              <a:t>– z piersi</a:t>
            </a:r>
          </a:p>
          <a:p>
            <a:pPr>
              <a:buNone/>
            </a:pPr>
            <a:r>
              <a:rPr lang="pl-PL" dirty="0" smtClean="0"/>
              <a:t>– ze strzykawki przez sondę umieszczoną przy piersi</a:t>
            </a:r>
          </a:p>
          <a:p>
            <a:pPr>
              <a:buNone/>
            </a:pPr>
            <a:r>
              <a:rPr lang="pl-PL" dirty="0" smtClean="0"/>
              <a:t>– strzykawką do jamy ustnej</a:t>
            </a:r>
          </a:p>
          <a:p>
            <a:pPr>
              <a:buNone/>
            </a:pPr>
            <a:r>
              <a:rPr lang="pl-PL" dirty="0" smtClean="0"/>
              <a:t>– z kubeczka</a:t>
            </a:r>
          </a:p>
          <a:p>
            <a:pPr>
              <a:buNone/>
            </a:pPr>
            <a:r>
              <a:rPr lang="pl-PL" dirty="0" smtClean="0"/>
              <a:t>– łyżeczką</a:t>
            </a:r>
          </a:p>
          <a:p>
            <a:pPr>
              <a:buNone/>
            </a:pPr>
            <a:r>
              <a:rPr lang="pl-PL" dirty="0" smtClean="0"/>
              <a:t>– przez smoczek z butelki</a:t>
            </a:r>
          </a:p>
          <a:p>
            <a:pPr>
              <a:buNone/>
            </a:pPr>
            <a:r>
              <a:rPr lang="pl-PL" dirty="0" smtClean="0"/>
              <a:t>• przez zgłębnik </a:t>
            </a:r>
            <a:r>
              <a:rPr lang="pl-PL" dirty="0" err="1" smtClean="0"/>
              <a:t>dożołądkowy</a:t>
            </a:r>
            <a:endParaRPr lang="pl-PL" dirty="0" smtClean="0"/>
          </a:p>
          <a:p>
            <a:pPr>
              <a:buNone/>
            </a:pPr>
            <a:r>
              <a:rPr lang="pl-PL" dirty="0" smtClean="0"/>
              <a:t>• </a:t>
            </a:r>
            <a:r>
              <a:rPr lang="pl-PL" dirty="0" err="1" smtClean="0"/>
              <a:t>zaodźwiernikowo</a:t>
            </a:r>
            <a:r>
              <a:rPr lang="pl-PL" dirty="0" smtClean="0"/>
              <a:t>.</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196752"/>
            <a:ext cx="8229600" cy="4929411"/>
          </a:xfrm>
        </p:spPr>
        <p:txBody>
          <a:bodyPr>
            <a:normAutofit fontScale="77500" lnSpcReduction="20000"/>
          </a:bodyPr>
          <a:lstStyle/>
          <a:p>
            <a:pPr>
              <a:buNone/>
            </a:pPr>
            <a:r>
              <a:rPr lang="pl-PL" b="1" dirty="0" smtClean="0"/>
              <a:t>Żywienie </a:t>
            </a:r>
            <a:r>
              <a:rPr lang="pl-PL" b="1" dirty="0" err="1" smtClean="0"/>
              <a:t>enteralne</a:t>
            </a:r>
            <a:endParaRPr lang="pl-PL" b="1" dirty="0" smtClean="0"/>
          </a:p>
          <a:p>
            <a:pPr>
              <a:buNone/>
            </a:pPr>
            <a:r>
              <a:rPr lang="pl-PL" b="1" dirty="0" smtClean="0"/>
              <a:t>Czas rozpoczęcia karmienia</a:t>
            </a:r>
          </a:p>
          <a:p>
            <a:r>
              <a:rPr lang="pl-PL" dirty="0" smtClean="0"/>
              <a:t>Żywienie </a:t>
            </a:r>
            <a:r>
              <a:rPr lang="pl-PL" dirty="0" err="1" smtClean="0"/>
              <a:t>enteralne</a:t>
            </a:r>
            <a:r>
              <a:rPr lang="pl-PL" dirty="0" smtClean="0"/>
              <a:t> trzeba rozpocząć jak najszybciej po urodzeniu.</a:t>
            </a:r>
          </a:p>
          <a:p>
            <a:pPr>
              <a:buNone/>
            </a:pPr>
            <a:r>
              <a:rPr lang="pl-PL" b="1" dirty="0" smtClean="0"/>
              <a:t>Rodzaj pokarmu</a:t>
            </a:r>
          </a:p>
          <a:p>
            <a:pPr>
              <a:buNone/>
            </a:pPr>
            <a:r>
              <a:rPr lang="pl-PL" dirty="0" smtClean="0"/>
              <a:t>Do przewodu pokarmowego noworodka można podawać:</a:t>
            </a:r>
          </a:p>
          <a:p>
            <a:pPr>
              <a:buNone/>
            </a:pPr>
            <a:r>
              <a:rPr lang="pl-PL" dirty="0" smtClean="0"/>
              <a:t>• pokarm matki (preferowane!) w pełnym stężeniu, czyli bez rozcieńczania</a:t>
            </a:r>
          </a:p>
          <a:p>
            <a:pPr>
              <a:buNone/>
            </a:pPr>
            <a:r>
              <a:rPr lang="pl-PL" dirty="0" smtClean="0"/>
              <a:t>• pokarm kobiecy z banku mleka kobiecego</a:t>
            </a:r>
          </a:p>
          <a:p>
            <a:pPr>
              <a:buNone/>
            </a:pPr>
            <a:r>
              <a:rPr lang="pl-PL" dirty="0" smtClean="0"/>
              <a:t>• pokarm matki ze wzmacniaczem mleka kobiecego dla wcześniaków</a:t>
            </a:r>
          </a:p>
          <a:p>
            <a:pPr>
              <a:buNone/>
            </a:pPr>
            <a:r>
              <a:rPr lang="pl-PL" dirty="0" smtClean="0"/>
              <a:t>• dostosowany do potrzeb noworodka preparat mleczny lub </a:t>
            </a:r>
            <a:r>
              <a:rPr lang="pl-PL" dirty="0" err="1" smtClean="0"/>
              <a:t>mlekozastępczy</a:t>
            </a:r>
            <a:r>
              <a:rPr lang="pl-PL" dirty="0" smtClean="0"/>
              <a:t>.</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a:xfrm>
            <a:off x="457200" y="1124744"/>
            <a:ext cx="8229600" cy="5001419"/>
          </a:xfrm>
        </p:spPr>
        <p:txBody>
          <a:bodyPr>
            <a:normAutofit fontScale="62500" lnSpcReduction="20000"/>
          </a:bodyPr>
          <a:lstStyle/>
          <a:p>
            <a:r>
              <a:rPr lang="pl-PL" b="1" dirty="0" smtClean="0"/>
              <a:t>Żywienie przez zgłębnik</a:t>
            </a:r>
          </a:p>
          <a:p>
            <a:pPr>
              <a:buNone/>
            </a:pPr>
            <a:r>
              <a:rPr lang="pl-PL" dirty="0" smtClean="0"/>
              <a:t>Wskazania do żywienia przez zgłębnik obejmują:</a:t>
            </a:r>
          </a:p>
          <a:p>
            <a:pPr>
              <a:buNone/>
            </a:pPr>
            <a:r>
              <a:rPr lang="pl-PL" dirty="0" smtClean="0"/>
              <a:t>• wcześniactwo</a:t>
            </a:r>
          </a:p>
          <a:p>
            <a:pPr>
              <a:buNone/>
            </a:pPr>
            <a:r>
              <a:rPr lang="pl-PL" dirty="0" smtClean="0"/>
              <a:t>– brak koordynacji ssania, połykania i oddychania</a:t>
            </a:r>
          </a:p>
          <a:p>
            <a:pPr>
              <a:buNone/>
            </a:pPr>
            <a:r>
              <a:rPr lang="pl-PL" dirty="0" smtClean="0"/>
              <a:t>– słaby odruch ssania lub jego brak</a:t>
            </a:r>
          </a:p>
          <a:p>
            <a:pPr>
              <a:buNone/>
            </a:pPr>
            <a:r>
              <a:rPr lang="pl-PL" dirty="0" smtClean="0"/>
              <a:t>• w niektórych przypadkach rozszczep podniebienia, sekwencję </a:t>
            </a:r>
            <a:r>
              <a:rPr lang="pl-PL" dirty="0" err="1" smtClean="0"/>
              <a:t>Pierre’a</a:t>
            </a:r>
            <a:r>
              <a:rPr lang="pl-PL" dirty="0" smtClean="0"/>
              <a:t> Robina</a:t>
            </a:r>
          </a:p>
          <a:p>
            <a:pPr>
              <a:buNone/>
            </a:pPr>
            <a:r>
              <a:rPr lang="pl-PL" dirty="0" smtClean="0"/>
              <a:t>• zaburzenia neurologiczne</a:t>
            </a:r>
          </a:p>
          <a:p>
            <a:pPr>
              <a:buNone/>
            </a:pPr>
            <a:r>
              <a:rPr lang="pl-PL" dirty="0" smtClean="0"/>
              <a:t>• niewydolność oddechową</a:t>
            </a:r>
          </a:p>
          <a:p>
            <a:pPr>
              <a:buNone/>
            </a:pPr>
            <a:r>
              <a:rPr lang="pl-PL" dirty="0" smtClean="0"/>
              <a:t>• niewydolność krążenia</a:t>
            </a:r>
          </a:p>
          <a:p>
            <a:pPr>
              <a:buNone/>
            </a:pPr>
            <a:r>
              <a:rPr lang="pl-PL" dirty="0" smtClean="0"/>
              <a:t>• wstrząs.</a:t>
            </a:r>
            <a:br>
              <a:rPr lang="pl-PL" dirty="0" smtClean="0"/>
            </a:br>
            <a:r>
              <a:rPr lang="pl-PL" dirty="0" smtClean="0"/>
              <a:t/>
            </a:r>
            <a:br>
              <a:rPr lang="pl-PL" dirty="0" smtClean="0"/>
            </a:br>
            <a:endParaRPr lang="pl-PL" dirty="0" smtClean="0"/>
          </a:p>
          <a:p>
            <a:pPr>
              <a:buNone/>
            </a:pPr>
            <a:r>
              <a:rPr lang="pl-PL" dirty="0" smtClean="0"/>
              <a:t>Zgłębnik </a:t>
            </a:r>
            <a:r>
              <a:rPr lang="pl-PL" dirty="0" err="1" smtClean="0"/>
              <a:t>dożołądkowy</a:t>
            </a:r>
            <a:r>
              <a:rPr lang="pl-PL" dirty="0" smtClean="0"/>
              <a:t> zakłada się przez usta lub nos. Zaleca się stosowanie zgłębników silikonowych lub poliuretanowych. Pokarm należy podawać porcjami co 2–3 godziny</a:t>
            </a:r>
            <a:r>
              <a:rPr lang="pl-PL" dirty="0" smtClean="0"/>
              <a:t>.</a:t>
            </a:r>
            <a:endParaRPr lang="pl-PL"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p:txBody>
          <a:bodyPr>
            <a:normAutofit fontScale="77500" lnSpcReduction="20000"/>
          </a:bodyPr>
          <a:lstStyle/>
          <a:p>
            <a:r>
              <a:rPr lang="pl-PL" b="1" dirty="0" smtClean="0"/>
              <a:t>Żywienie przez zgłębnik </a:t>
            </a:r>
            <a:r>
              <a:rPr lang="pl-PL" b="1" dirty="0" err="1" smtClean="0"/>
              <a:t>zaodźwiernikowy</a:t>
            </a:r>
            <a:endParaRPr lang="pl-PL" b="1" dirty="0" smtClean="0"/>
          </a:p>
          <a:p>
            <a:pPr>
              <a:buNone/>
            </a:pPr>
            <a:r>
              <a:rPr lang="pl-PL" dirty="0" smtClean="0"/>
              <a:t>    Pokarm przez zgłębnik </a:t>
            </a:r>
            <a:r>
              <a:rPr lang="pl-PL" dirty="0" err="1" smtClean="0"/>
              <a:t>zaodźwiernikowy</a:t>
            </a:r>
            <a:r>
              <a:rPr lang="pl-PL" dirty="0" smtClean="0"/>
              <a:t> podaje się wówczas, gdy odpływ żołądkowo-przełykowy jest nasilony i tolerancja żywienia </a:t>
            </a:r>
            <a:r>
              <a:rPr lang="pl-PL" dirty="0" err="1" smtClean="0"/>
              <a:t>dożołądkowego</a:t>
            </a:r>
            <a:r>
              <a:rPr lang="pl-PL" dirty="0" smtClean="0"/>
              <a:t> zła (rzadkie sytuacje). Należy skontrolować położenie zgłębnika przy pomocy USG lub RTG.</a:t>
            </a:r>
            <a:r>
              <a:rPr lang="pl-PL" b="1" dirty="0" smtClean="0"/>
              <a:t> Ilość pokarmu</a:t>
            </a:r>
          </a:p>
          <a:p>
            <a:r>
              <a:rPr lang="pl-PL" dirty="0" smtClean="0"/>
              <a:t>Wcześniakowi należy jak najwcześniej podać choćby najmniejszą ilość pokarmu (najlepiej własnej matki) do żołądka. Ma to na celu stymulację błony śluzowej przewodu pokarmowego do prawidłowego funkcjonowania, sekrecji enzymów trawiennych, kolonizacji właściwą florą jelitową. Akceptowana jest każda ilość pokarmu tolerowana przez dziecko. Mówimy wtedy o żywieniu troficznym, czyli odżywczym dla śluzówki.</a:t>
            </a:r>
          </a:p>
          <a:p>
            <a:pPr>
              <a:buNone/>
            </a:pPr>
            <a:endParaRPr lang="pl-PL" dirty="0" smtClean="0"/>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Zasady żywienia noworodka przedwcześnie urodzonego </a:t>
            </a:r>
            <a:endParaRPr lang="pl-PL" sz="2000" dirty="0"/>
          </a:p>
        </p:txBody>
      </p:sp>
      <p:sp>
        <p:nvSpPr>
          <p:cNvPr id="3" name="Symbol zastępczy zawartości 2"/>
          <p:cNvSpPr>
            <a:spLocks noGrp="1"/>
          </p:cNvSpPr>
          <p:nvPr>
            <p:ph idx="1"/>
          </p:nvPr>
        </p:nvSpPr>
        <p:spPr/>
        <p:txBody>
          <a:bodyPr>
            <a:normAutofit lnSpcReduction="10000"/>
          </a:bodyPr>
          <a:lstStyle/>
          <a:p>
            <a:r>
              <a:rPr lang="pl-PL" dirty="0" smtClean="0"/>
              <a:t>Noworodki o masie poniżej 1000 g powinny otrzymywać 0,5–2 ml pokarmu najpierw co 6 godzin, następnie co 4, a potem co 2 godziny (tab. 1). Schematy wprowadzania żywienia </a:t>
            </a:r>
            <a:r>
              <a:rPr lang="pl-PL" dirty="0" err="1" smtClean="0"/>
              <a:t>enteralnego</a:t>
            </a:r>
            <a:r>
              <a:rPr lang="pl-PL" dirty="0" smtClean="0"/>
              <a:t> u większych noworodków przedstawiają tabele 2 i 3.  </a:t>
            </a:r>
          </a:p>
          <a:p>
            <a:r>
              <a:rPr lang="pl-PL" dirty="0" smtClean="0"/>
              <a:t>Jeśli ilość tolerowanego pokarmu przekroczy 20 ml/kg/24 h, można mówić o częściowym żywieniu pozajelitowym.</a:t>
            </a:r>
          </a:p>
          <a:p>
            <a:pPr>
              <a:buNone/>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2000" dirty="0" smtClean="0"/>
              <a:t>Tab. 1 Schemat wprowadzania żywienia </a:t>
            </a:r>
            <a:r>
              <a:rPr lang="pl-PL" sz="2000" dirty="0" err="1" smtClean="0"/>
              <a:t>enteralnego</a:t>
            </a:r>
            <a:r>
              <a:rPr lang="pl-PL" sz="2000" dirty="0" smtClean="0"/>
              <a:t> u noworodków z masa ciała &lt; 1000g</a:t>
            </a:r>
            <a:endParaRPr lang="pl-PL" sz="2000"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2323049826"/>
              </p:ext>
            </p:extLst>
          </p:nvPr>
        </p:nvGraphicFramePr>
        <p:xfrm>
          <a:off x="457200" y="1600200"/>
          <a:ext cx="8229600" cy="4473592"/>
        </p:xfrm>
        <a:graphic>
          <a:graphicData uri="http://schemas.openxmlformats.org/drawingml/2006/table">
            <a:tbl>
              <a:tblPr firstRow="1" bandRow="1">
                <a:tableStyleId>{5C22544A-7EE6-4342-B048-85BDC9FD1C3A}</a:tableStyleId>
              </a:tblPr>
              <a:tblGrid>
                <a:gridCol w="2743200"/>
                <a:gridCol w="2743200"/>
                <a:gridCol w="2743200"/>
              </a:tblGrid>
              <a:tr h="559199">
                <a:tc>
                  <a:txBody>
                    <a:bodyPr/>
                    <a:lstStyle/>
                    <a:p>
                      <a:pPr algn="ctr"/>
                      <a:r>
                        <a:rPr lang="pl-PL" dirty="0" smtClean="0">
                          <a:solidFill>
                            <a:schemeClr val="tx1"/>
                          </a:solidFill>
                        </a:rPr>
                        <a:t>Dzień życia</a:t>
                      </a:r>
                      <a:endParaRPr lang="pl-PL" dirty="0">
                        <a:solidFill>
                          <a:schemeClr val="tx1"/>
                        </a:solidFill>
                      </a:endParaRPr>
                    </a:p>
                  </a:txBody>
                  <a:tcPr marL="88487" marR="88487"/>
                </a:tc>
                <a:tc>
                  <a:txBody>
                    <a:bodyPr/>
                    <a:lstStyle/>
                    <a:p>
                      <a:pPr algn="ctr"/>
                      <a:r>
                        <a:rPr lang="pl-PL" dirty="0" smtClean="0">
                          <a:solidFill>
                            <a:schemeClr val="tx1"/>
                          </a:solidFill>
                        </a:rPr>
                        <a:t>Dawka w ml</a:t>
                      </a:r>
                      <a:endParaRPr lang="pl-PL" dirty="0">
                        <a:solidFill>
                          <a:schemeClr val="tx1"/>
                        </a:solidFill>
                      </a:endParaRPr>
                    </a:p>
                  </a:txBody>
                  <a:tcPr marL="88487" marR="88487"/>
                </a:tc>
                <a:tc>
                  <a:txBody>
                    <a:bodyPr/>
                    <a:lstStyle/>
                    <a:p>
                      <a:pPr algn="ctr"/>
                      <a:r>
                        <a:rPr lang="pl-PL" dirty="0" smtClean="0">
                          <a:solidFill>
                            <a:schemeClr val="tx1"/>
                          </a:solidFill>
                        </a:rPr>
                        <a:t>Liczba karmień /dobę</a:t>
                      </a:r>
                      <a:endParaRPr lang="pl-PL" dirty="0">
                        <a:solidFill>
                          <a:schemeClr val="tx1"/>
                        </a:solidFill>
                      </a:endParaRPr>
                    </a:p>
                  </a:txBody>
                  <a:tcPr marL="88487" marR="88487"/>
                </a:tc>
              </a:tr>
              <a:tr h="559199">
                <a:tc>
                  <a:txBody>
                    <a:bodyPr/>
                    <a:lstStyle/>
                    <a:p>
                      <a:pPr algn="ctr"/>
                      <a:r>
                        <a:rPr lang="pl-PL" dirty="0" smtClean="0"/>
                        <a:t>1</a:t>
                      </a:r>
                      <a:endParaRPr lang="pl-PL" dirty="0"/>
                    </a:p>
                  </a:txBody>
                  <a:tcPr marL="88487" marR="88487"/>
                </a:tc>
                <a:tc>
                  <a:txBody>
                    <a:bodyPr/>
                    <a:lstStyle/>
                    <a:p>
                      <a:pPr algn="ctr"/>
                      <a:r>
                        <a:rPr lang="pl-PL" dirty="0" smtClean="0"/>
                        <a:t>1</a:t>
                      </a:r>
                      <a:endParaRPr lang="pl-PL" dirty="0"/>
                    </a:p>
                  </a:txBody>
                  <a:tcPr marL="88487" marR="88487"/>
                </a:tc>
                <a:tc>
                  <a:txBody>
                    <a:bodyPr/>
                    <a:lstStyle/>
                    <a:p>
                      <a:pPr algn="ctr"/>
                      <a:r>
                        <a:rPr lang="pl-PL" dirty="0" smtClean="0"/>
                        <a:t>4-6</a:t>
                      </a:r>
                      <a:endParaRPr lang="pl-PL" dirty="0"/>
                    </a:p>
                  </a:txBody>
                  <a:tcPr marL="88487" marR="88487"/>
                </a:tc>
              </a:tr>
              <a:tr h="559199">
                <a:tc>
                  <a:txBody>
                    <a:bodyPr/>
                    <a:lstStyle/>
                    <a:p>
                      <a:pPr algn="ctr"/>
                      <a:r>
                        <a:rPr lang="pl-PL" dirty="0" smtClean="0"/>
                        <a:t>2</a:t>
                      </a:r>
                      <a:endParaRPr lang="pl-PL" dirty="0"/>
                    </a:p>
                  </a:txBody>
                  <a:tcPr marL="88487" marR="88487"/>
                </a:tc>
                <a:tc>
                  <a:txBody>
                    <a:bodyPr/>
                    <a:lstStyle/>
                    <a:p>
                      <a:pPr algn="ctr"/>
                      <a:r>
                        <a:rPr lang="pl-PL" dirty="0" smtClean="0"/>
                        <a:t>1</a:t>
                      </a:r>
                      <a:endParaRPr lang="pl-PL" dirty="0"/>
                    </a:p>
                  </a:txBody>
                  <a:tcPr marL="88487" marR="88487"/>
                </a:tc>
                <a:tc>
                  <a:txBody>
                    <a:bodyPr/>
                    <a:lstStyle/>
                    <a:p>
                      <a:pPr algn="ctr"/>
                      <a:r>
                        <a:rPr lang="pl-PL" dirty="0" smtClean="0"/>
                        <a:t>6</a:t>
                      </a:r>
                      <a:endParaRPr lang="pl-PL" dirty="0"/>
                    </a:p>
                  </a:txBody>
                  <a:tcPr marL="88487" marR="88487"/>
                </a:tc>
              </a:tr>
              <a:tr h="559199">
                <a:tc>
                  <a:txBody>
                    <a:bodyPr/>
                    <a:lstStyle/>
                    <a:p>
                      <a:pPr algn="ctr"/>
                      <a:r>
                        <a:rPr lang="pl-PL" dirty="0" smtClean="0"/>
                        <a:t>3</a:t>
                      </a:r>
                      <a:endParaRPr lang="pl-PL" dirty="0"/>
                    </a:p>
                  </a:txBody>
                  <a:tcPr marL="88487" marR="88487"/>
                </a:tc>
                <a:tc>
                  <a:txBody>
                    <a:bodyPr/>
                    <a:lstStyle/>
                    <a:p>
                      <a:pPr algn="ctr"/>
                      <a:r>
                        <a:rPr lang="pl-PL" dirty="0" smtClean="0"/>
                        <a:t>1</a:t>
                      </a:r>
                      <a:endParaRPr lang="pl-PL" dirty="0"/>
                    </a:p>
                  </a:txBody>
                  <a:tcPr marL="88487" marR="88487"/>
                </a:tc>
                <a:tc>
                  <a:txBody>
                    <a:bodyPr/>
                    <a:lstStyle/>
                    <a:p>
                      <a:pPr algn="ctr"/>
                      <a:r>
                        <a:rPr lang="pl-PL" dirty="0" smtClean="0"/>
                        <a:t>6</a:t>
                      </a:r>
                      <a:endParaRPr lang="pl-PL" dirty="0"/>
                    </a:p>
                  </a:txBody>
                  <a:tcPr marL="88487" marR="88487"/>
                </a:tc>
              </a:tr>
              <a:tr h="559199">
                <a:tc>
                  <a:txBody>
                    <a:bodyPr/>
                    <a:lstStyle/>
                    <a:p>
                      <a:pPr algn="ctr"/>
                      <a:r>
                        <a:rPr lang="pl-PL" dirty="0" smtClean="0"/>
                        <a:t>4</a:t>
                      </a:r>
                      <a:endParaRPr lang="pl-PL" dirty="0"/>
                    </a:p>
                  </a:txBody>
                  <a:tcPr marL="88487" marR="88487"/>
                </a:tc>
                <a:tc>
                  <a:txBody>
                    <a:bodyPr/>
                    <a:lstStyle/>
                    <a:p>
                      <a:pPr algn="ctr"/>
                      <a:r>
                        <a:rPr lang="pl-PL" dirty="0" smtClean="0"/>
                        <a:t>1</a:t>
                      </a:r>
                      <a:endParaRPr lang="pl-PL" dirty="0"/>
                    </a:p>
                  </a:txBody>
                  <a:tcPr marL="88487" marR="88487"/>
                </a:tc>
                <a:tc>
                  <a:txBody>
                    <a:bodyPr/>
                    <a:lstStyle/>
                    <a:p>
                      <a:pPr algn="ctr"/>
                      <a:r>
                        <a:rPr lang="pl-PL" dirty="0" smtClean="0"/>
                        <a:t>12</a:t>
                      </a:r>
                      <a:endParaRPr lang="pl-PL" dirty="0"/>
                    </a:p>
                  </a:txBody>
                  <a:tcPr marL="88487" marR="88487"/>
                </a:tc>
              </a:tr>
              <a:tr h="559199">
                <a:tc>
                  <a:txBody>
                    <a:bodyPr/>
                    <a:lstStyle/>
                    <a:p>
                      <a:pPr algn="ctr"/>
                      <a:r>
                        <a:rPr lang="pl-PL" dirty="0" smtClean="0"/>
                        <a:t>5</a:t>
                      </a:r>
                      <a:endParaRPr lang="pl-PL" dirty="0"/>
                    </a:p>
                  </a:txBody>
                  <a:tcPr marL="88487" marR="88487"/>
                </a:tc>
                <a:tc>
                  <a:txBody>
                    <a:bodyPr/>
                    <a:lstStyle/>
                    <a:p>
                      <a:pPr algn="ctr"/>
                      <a:r>
                        <a:rPr lang="pl-PL" dirty="0" smtClean="0"/>
                        <a:t>2</a:t>
                      </a:r>
                      <a:endParaRPr lang="pl-PL" dirty="0"/>
                    </a:p>
                  </a:txBody>
                  <a:tcPr marL="88487" marR="88487"/>
                </a:tc>
                <a:tc>
                  <a:txBody>
                    <a:bodyPr/>
                    <a:lstStyle/>
                    <a:p>
                      <a:pPr algn="ctr"/>
                      <a:r>
                        <a:rPr lang="pl-PL" dirty="0" smtClean="0"/>
                        <a:t>12</a:t>
                      </a:r>
                      <a:endParaRPr lang="pl-PL" dirty="0"/>
                    </a:p>
                  </a:txBody>
                  <a:tcPr marL="88487" marR="88487"/>
                </a:tc>
              </a:tr>
              <a:tr h="559199">
                <a:tc>
                  <a:txBody>
                    <a:bodyPr/>
                    <a:lstStyle/>
                    <a:p>
                      <a:pPr algn="ctr"/>
                      <a:r>
                        <a:rPr lang="pl-PL" dirty="0" smtClean="0"/>
                        <a:t>6</a:t>
                      </a:r>
                      <a:endParaRPr lang="pl-PL" dirty="0"/>
                    </a:p>
                  </a:txBody>
                  <a:tcPr marL="88487" marR="88487"/>
                </a:tc>
                <a:tc>
                  <a:txBody>
                    <a:bodyPr/>
                    <a:lstStyle/>
                    <a:p>
                      <a:pPr algn="ctr"/>
                      <a:r>
                        <a:rPr lang="pl-PL" dirty="0" smtClean="0"/>
                        <a:t>3</a:t>
                      </a:r>
                      <a:endParaRPr lang="pl-PL" dirty="0"/>
                    </a:p>
                  </a:txBody>
                  <a:tcPr marL="88487" marR="88487"/>
                </a:tc>
                <a:tc>
                  <a:txBody>
                    <a:bodyPr/>
                    <a:lstStyle/>
                    <a:p>
                      <a:pPr algn="ctr"/>
                      <a:r>
                        <a:rPr lang="pl-PL" dirty="0" smtClean="0"/>
                        <a:t>12</a:t>
                      </a:r>
                      <a:endParaRPr lang="pl-PL" dirty="0"/>
                    </a:p>
                  </a:txBody>
                  <a:tcPr marL="88487" marR="88487"/>
                </a:tc>
              </a:tr>
              <a:tr h="559199">
                <a:tc>
                  <a:txBody>
                    <a:bodyPr/>
                    <a:lstStyle/>
                    <a:p>
                      <a:pPr algn="ctr"/>
                      <a:r>
                        <a:rPr lang="pl-PL" dirty="0" smtClean="0"/>
                        <a:t>7</a:t>
                      </a:r>
                      <a:endParaRPr lang="pl-PL" dirty="0"/>
                    </a:p>
                  </a:txBody>
                  <a:tcPr marL="88487" marR="88487"/>
                </a:tc>
                <a:tc>
                  <a:txBody>
                    <a:bodyPr/>
                    <a:lstStyle/>
                    <a:p>
                      <a:pPr algn="ctr"/>
                      <a:r>
                        <a:rPr lang="pl-PL" dirty="0" smtClean="0"/>
                        <a:t>4</a:t>
                      </a:r>
                      <a:endParaRPr lang="pl-PL" dirty="0"/>
                    </a:p>
                  </a:txBody>
                  <a:tcPr marL="88487" marR="88487"/>
                </a:tc>
                <a:tc>
                  <a:txBody>
                    <a:bodyPr/>
                    <a:lstStyle/>
                    <a:p>
                      <a:pPr algn="ctr"/>
                      <a:r>
                        <a:rPr lang="pl-PL" dirty="0" smtClean="0"/>
                        <a:t>12</a:t>
                      </a:r>
                      <a:endParaRPr lang="pl-PL" dirty="0"/>
                    </a:p>
                  </a:txBody>
                  <a:tcPr marL="88487" marR="88487"/>
                </a:tc>
              </a:tr>
            </a:tbl>
          </a:graphicData>
        </a:graphic>
      </p:graphicFrame>
      <p:sp>
        <p:nvSpPr>
          <p:cNvPr id="3" name="Symbol zastępczy numeru slajdu 2"/>
          <p:cNvSpPr>
            <a:spLocks noGrp="1"/>
          </p:cNvSpPr>
          <p:nvPr>
            <p:ph type="sldNum" sz="quarter" idx="12"/>
          </p:nvPr>
        </p:nvSpPr>
        <p:spPr/>
        <p:txBody>
          <a:bodyPr/>
          <a:lstStyle/>
          <a:p>
            <a:fld id="{589B7C76-EFF2-4CD8-A475-4750F11B4BC6}" type="slidenum">
              <a:rPr lang="pl-PL" smtClean="0"/>
              <a:pPr/>
              <a:t>8</a:t>
            </a:fld>
            <a:endParaRPr lang="pl-P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2000" dirty="0" smtClean="0"/>
              <a:t>Tab. 2 Schemat wprowadzania żywienia </a:t>
            </a:r>
            <a:r>
              <a:rPr lang="pl-PL" sz="2000" dirty="0" err="1" smtClean="0"/>
              <a:t>enteralnego</a:t>
            </a:r>
            <a:r>
              <a:rPr lang="pl-PL" sz="2000" dirty="0" smtClean="0"/>
              <a:t> u noworodków z masa ciał 1000-1500 g</a:t>
            </a:r>
            <a:endParaRPr lang="pl-PL" sz="2000"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02106161"/>
              </p:ext>
            </p:extLst>
          </p:nvPr>
        </p:nvGraphicFramePr>
        <p:xfrm>
          <a:off x="457200" y="1600200"/>
          <a:ext cx="8229600" cy="4687904"/>
        </p:xfrm>
        <a:graphic>
          <a:graphicData uri="http://schemas.openxmlformats.org/drawingml/2006/table">
            <a:tbl>
              <a:tblPr firstRow="1" bandRow="1">
                <a:tableStyleId>{5C22544A-7EE6-4342-B048-85BDC9FD1C3A}</a:tableStyleId>
              </a:tblPr>
              <a:tblGrid>
                <a:gridCol w="2743200"/>
                <a:gridCol w="2743200"/>
                <a:gridCol w="2743200"/>
              </a:tblGrid>
              <a:tr h="585988">
                <a:tc>
                  <a:txBody>
                    <a:bodyPr/>
                    <a:lstStyle/>
                    <a:p>
                      <a:pPr algn="ctr"/>
                      <a:r>
                        <a:rPr lang="pl-PL" dirty="0" smtClean="0">
                          <a:solidFill>
                            <a:schemeClr val="tx1"/>
                          </a:solidFill>
                        </a:rPr>
                        <a:t>Dzień życia </a:t>
                      </a:r>
                      <a:endParaRPr lang="pl-PL" dirty="0">
                        <a:solidFill>
                          <a:schemeClr val="tx1"/>
                        </a:solidFill>
                      </a:endParaRPr>
                    </a:p>
                  </a:txBody>
                  <a:tcPr marL="88487" marR="88487"/>
                </a:tc>
                <a:tc>
                  <a:txBody>
                    <a:bodyPr/>
                    <a:lstStyle/>
                    <a:p>
                      <a:pPr algn="ctr"/>
                      <a:r>
                        <a:rPr lang="pl-PL" dirty="0" smtClean="0">
                          <a:solidFill>
                            <a:schemeClr val="tx1"/>
                          </a:solidFill>
                        </a:rPr>
                        <a:t>Dawka</a:t>
                      </a:r>
                      <a:r>
                        <a:rPr lang="pl-PL" baseline="0" dirty="0" smtClean="0">
                          <a:solidFill>
                            <a:schemeClr val="tx1"/>
                          </a:solidFill>
                        </a:rPr>
                        <a:t> w ml</a:t>
                      </a:r>
                      <a:endParaRPr lang="pl-PL" dirty="0">
                        <a:solidFill>
                          <a:schemeClr val="tx1"/>
                        </a:solidFill>
                      </a:endParaRPr>
                    </a:p>
                  </a:txBody>
                  <a:tcPr marL="88487" marR="88487"/>
                </a:tc>
                <a:tc>
                  <a:txBody>
                    <a:bodyPr/>
                    <a:lstStyle/>
                    <a:p>
                      <a:pPr algn="ctr"/>
                      <a:r>
                        <a:rPr lang="pl-PL" dirty="0" smtClean="0">
                          <a:solidFill>
                            <a:schemeClr val="tx1"/>
                          </a:solidFill>
                        </a:rPr>
                        <a:t>Liczba karmień/dobę</a:t>
                      </a:r>
                      <a:endParaRPr lang="pl-PL" dirty="0">
                        <a:solidFill>
                          <a:schemeClr val="tx1"/>
                        </a:solidFill>
                      </a:endParaRPr>
                    </a:p>
                  </a:txBody>
                  <a:tcPr marL="88487" marR="88487"/>
                </a:tc>
              </a:tr>
              <a:tr h="585988">
                <a:tc>
                  <a:txBody>
                    <a:bodyPr/>
                    <a:lstStyle/>
                    <a:p>
                      <a:pPr algn="ctr"/>
                      <a:r>
                        <a:rPr lang="pl-PL" dirty="0" smtClean="0"/>
                        <a:t>1</a:t>
                      </a:r>
                      <a:endParaRPr lang="pl-PL" dirty="0"/>
                    </a:p>
                  </a:txBody>
                  <a:tcPr marL="88487" marR="88487"/>
                </a:tc>
                <a:tc>
                  <a:txBody>
                    <a:bodyPr/>
                    <a:lstStyle/>
                    <a:p>
                      <a:pPr algn="ctr"/>
                      <a:r>
                        <a:rPr lang="pl-PL" dirty="0" smtClean="0"/>
                        <a:t>2</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2</a:t>
                      </a:r>
                      <a:endParaRPr lang="pl-PL" dirty="0"/>
                    </a:p>
                  </a:txBody>
                  <a:tcPr marL="88487" marR="88487"/>
                </a:tc>
                <a:tc>
                  <a:txBody>
                    <a:bodyPr/>
                    <a:lstStyle/>
                    <a:p>
                      <a:pPr algn="ctr"/>
                      <a:r>
                        <a:rPr lang="pl-PL" dirty="0" smtClean="0"/>
                        <a:t>5</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3</a:t>
                      </a:r>
                      <a:endParaRPr lang="pl-PL" dirty="0"/>
                    </a:p>
                  </a:txBody>
                  <a:tcPr marL="88487" marR="88487"/>
                </a:tc>
                <a:tc>
                  <a:txBody>
                    <a:bodyPr/>
                    <a:lstStyle/>
                    <a:p>
                      <a:pPr algn="ctr"/>
                      <a:r>
                        <a:rPr lang="pl-PL" dirty="0" smtClean="0"/>
                        <a:t>8</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4</a:t>
                      </a:r>
                      <a:endParaRPr lang="pl-PL" dirty="0"/>
                    </a:p>
                  </a:txBody>
                  <a:tcPr marL="88487" marR="88487"/>
                </a:tc>
                <a:tc>
                  <a:txBody>
                    <a:bodyPr/>
                    <a:lstStyle/>
                    <a:p>
                      <a:pPr algn="ctr"/>
                      <a:r>
                        <a:rPr lang="pl-PL" dirty="0" smtClean="0"/>
                        <a:t>11</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5</a:t>
                      </a:r>
                      <a:endParaRPr lang="pl-PL" dirty="0"/>
                    </a:p>
                  </a:txBody>
                  <a:tcPr marL="88487" marR="88487"/>
                </a:tc>
                <a:tc>
                  <a:txBody>
                    <a:bodyPr/>
                    <a:lstStyle/>
                    <a:p>
                      <a:pPr algn="ctr"/>
                      <a:r>
                        <a:rPr lang="pl-PL" dirty="0" smtClean="0"/>
                        <a:t>14</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6</a:t>
                      </a:r>
                      <a:endParaRPr lang="pl-PL" dirty="0"/>
                    </a:p>
                  </a:txBody>
                  <a:tcPr marL="88487" marR="88487"/>
                </a:tc>
                <a:tc>
                  <a:txBody>
                    <a:bodyPr/>
                    <a:lstStyle/>
                    <a:p>
                      <a:pPr algn="ctr"/>
                      <a:r>
                        <a:rPr lang="pl-PL" dirty="0" smtClean="0"/>
                        <a:t>17</a:t>
                      </a:r>
                      <a:endParaRPr lang="pl-PL" dirty="0"/>
                    </a:p>
                  </a:txBody>
                  <a:tcPr marL="88487" marR="88487"/>
                </a:tc>
                <a:tc>
                  <a:txBody>
                    <a:bodyPr/>
                    <a:lstStyle/>
                    <a:p>
                      <a:pPr algn="ctr"/>
                      <a:r>
                        <a:rPr lang="pl-PL" dirty="0" smtClean="0"/>
                        <a:t>8</a:t>
                      </a:r>
                      <a:endParaRPr lang="pl-PL" dirty="0"/>
                    </a:p>
                  </a:txBody>
                  <a:tcPr marL="88487" marR="88487"/>
                </a:tc>
              </a:tr>
              <a:tr h="585988">
                <a:tc>
                  <a:txBody>
                    <a:bodyPr/>
                    <a:lstStyle/>
                    <a:p>
                      <a:pPr algn="ctr"/>
                      <a:r>
                        <a:rPr lang="pl-PL" dirty="0" smtClean="0"/>
                        <a:t>7</a:t>
                      </a:r>
                      <a:endParaRPr lang="pl-PL" dirty="0"/>
                    </a:p>
                  </a:txBody>
                  <a:tcPr marL="88487" marR="88487"/>
                </a:tc>
                <a:tc>
                  <a:txBody>
                    <a:bodyPr/>
                    <a:lstStyle/>
                    <a:p>
                      <a:pPr algn="ctr"/>
                      <a:r>
                        <a:rPr lang="pl-PL" dirty="0" smtClean="0"/>
                        <a:t>20</a:t>
                      </a:r>
                      <a:endParaRPr lang="pl-PL" dirty="0"/>
                    </a:p>
                  </a:txBody>
                  <a:tcPr marL="88487" marR="88487"/>
                </a:tc>
                <a:tc>
                  <a:txBody>
                    <a:bodyPr/>
                    <a:lstStyle/>
                    <a:p>
                      <a:pPr algn="ctr"/>
                      <a:r>
                        <a:rPr lang="pl-PL" dirty="0" smtClean="0"/>
                        <a:t>8</a:t>
                      </a:r>
                      <a:endParaRPr lang="pl-PL" dirty="0"/>
                    </a:p>
                  </a:txBody>
                  <a:tcPr marL="88487" marR="88487"/>
                </a:tc>
              </a:tr>
            </a:tbl>
          </a:graphicData>
        </a:graphic>
      </p:graphicFrame>
      <p:sp>
        <p:nvSpPr>
          <p:cNvPr id="3" name="Symbol zastępczy numeru slajdu 2"/>
          <p:cNvSpPr>
            <a:spLocks noGrp="1"/>
          </p:cNvSpPr>
          <p:nvPr>
            <p:ph type="sldNum" sz="quarter" idx="12"/>
          </p:nvPr>
        </p:nvSpPr>
        <p:spPr/>
        <p:txBody>
          <a:bodyPr/>
          <a:lstStyle/>
          <a:p>
            <a:fld id="{589B7C76-EFF2-4CD8-A475-4750F11B4BC6}" type="slidenum">
              <a:rPr lang="pl-PL" smtClean="0"/>
              <a:pPr/>
              <a:t>9</a:t>
            </a:fld>
            <a:endParaRPr lang="pl-PL"/>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TotalTime>
  <Words>887</Words>
  <Application>Microsoft Office PowerPoint</Application>
  <PresentationFormat>Pokaz na ekranie (4:3)</PresentationFormat>
  <Paragraphs>356</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Motyw pakietu Office</vt:lpstr>
      <vt:lpstr>MODUŁ V</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Tab. 1 Schemat wprowadzania żywienia enteralnego u noworodków z masa ciała &lt; 1000g</vt:lpstr>
      <vt:lpstr>Tab. 2 Schemat wprowadzania żywienia enteralnego u noworodków z masa ciał 1000-1500 g</vt:lpstr>
      <vt:lpstr>Tab.3  schemat wprowadzania żywienia enteralnego noworodka z masą ciała &gt; 1500g</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Tab. 4    Podaż płynów w pierwszych dobach życia noworodka w ml</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Zasady żywienia noworodka przedwcześnie urodzonego </vt:lpstr>
      <vt:lpstr>Prezentacja programu PowerPoint</vt:lpstr>
      <vt:lpstr>Zasady żywienia noworodka przedwcześnie urodzonego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MODUŁ V</dc:title>
  <dc:creator>Joanna Musiał</dc:creator>
  <cp:lastModifiedBy>User</cp:lastModifiedBy>
  <cp:revision>10</cp:revision>
  <cp:lastPrinted>2018-06-13T13:56:56Z</cp:lastPrinted>
  <dcterms:created xsi:type="dcterms:W3CDTF">2018-06-12T10:02:54Z</dcterms:created>
  <dcterms:modified xsi:type="dcterms:W3CDTF">2018-06-13T13:57:09Z</dcterms:modified>
</cp:coreProperties>
</file>